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Montserrat"/>
      <p:bold r:id="rId21"/>
      <p:boldItalic r:id="rId22"/>
    </p:embeddedFont>
    <p:embeddedFont>
      <p:font typeface="Poppins"/>
      <p:bold r:id="rId23"/>
      <p:boldItalic r:id="rId24"/>
    </p:embeddedFont>
    <p:embeddedFont>
      <p:font typeface="Poppins SemiBol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9" roundtripDataSignature="AMtx7mhk+AGfa8838wtvDfLWWBTbnoyI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Italic.fntdata"/><Relationship Id="rId21" Type="http://schemas.openxmlformats.org/officeDocument/2006/relationships/font" Target="fonts/Montserrat-bold.fntdata"/><Relationship Id="rId24" Type="http://schemas.openxmlformats.org/officeDocument/2006/relationships/font" Target="fonts/Poppins-boldItalic.fntdata"/><Relationship Id="rId23"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SemiBold-bold.fntdata"/><Relationship Id="rId25" Type="http://schemas.openxmlformats.org/officeDocument/2006/relationships/font" Target="fonts/PoppinsSemiBold-regular.fntdata"/><Relationship Id="rId28" Type="http://schemas.openxmlformats.org/officeDocument/2006/relationships/font" Target="fonts/PoppinsSemiBold-boldItalic.fntdata"/><Relationship Id="rId27" Type="http://schemas.openxmlformats.org/officeDocument/2006/relationships/font" Target="fonts/Poppins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C566"/>
        </a:solidFill>
      </p:bgPr>
    </p:bg>
    <p:spTree>
      <p:nvGrpSpPr>
        <p:cNvPr id="83" name="Shape 83"/>
        <p:cNvGrpSpPr/>
        <p:nvPr/>
      </p:nvGrpSpPr>
      <p:grpSpPr>
        <a:xfrm>
          <a:off x="0" y="0"/>
          <a:ext cx="0" cy="0"/>
          <a:chOff x="0" y="0"/>
          <a:chExt cx="0" cy="0"/>
        </a:xfrm>
      </p:grpSpPr>
      <p:grpSp>
        <p:nvGrpSpPr>
          <p:cNvPr id="84" name="Google Shape;84;p1"/>
          <p:cNvGrpSpPr/>
          <p:nvPr/>
        </p:nvGrpSpPr>
        <p:grpSpPr>
          <a:xfrm>
            <a:off x="330324" y="1888883"/>
            <a:ext cx="11192452" cy="6509253"/>
            <a:chOff x="0" y="-95250"/>
            <a:chExt cx="2947787" cy="1714360"/>
          </a:xfrm>
        </p:grpSpPr>
        <p:sp>
          <p:nvSpPr>
            <p:cNvPr id="85" name="Google Shape;85;p1"/>
            <p:cNvSpPr/>
            <p:nvPr/>
          </p:nvSpPr>
          <p:spPr>
            <a:xfrm>
              <a:off x="0" y="0"/>
              <a:ext cx="2947787" cy="1619110"/>
            </a:xfrm>
            <a:custGeom>
              <a:rect b="b" l="l" r="r" t="t"/>
              <a:pathLst>
                <a:path extrusionOk="0" h="1619110" w="2947787">
                  <a:moveTo>
                    <a:pt x="35277" y="0"/>
                  </a:moveTo>
                  <a:lnTo>
                    <a:pt x="2912509" y="0"/>
                  </a:lnTo>
                  <a:cubicBezTo>
                    <a:pt x="2931993" y="0"/>
                    <a:pt x="2947787" y="15794"/>
                    <a:pt x="2947787" y="35277"/>
                  </a:cubicBezTo>
                  <a:lnTo>
                    <a:pt x="2947787" y="1583832"/>
                  </a:lnTo>
                  <a:cubicBezTo>
                    <a:pt x="2947787" y="1593189"/>
                    <a:pt x="2944070" y="1602162"/>
                    <a:pt x="2937454" y="1608777"/>
                  </a:cubicBezTo>
                  <a:cubicBezTo>
                    <a:pt x="2930838" y="1615393"/>
                    <a:pt x="2921865" y="1619110"/>
                    <a:pt x="2912509" y="1619110"/>
                  </a:cubicBezTo>
                  <a:lnTo>
                    <a:pt x="35277" y="1619110"/>
                  </a:lnTo>
                  <a:cubicBezTo>
                    <a:pt x="25921" y="1619110"/>
                    <a:pt x="16948" y="1615393"/>
                    <a:pt x="10333" y="1608777"/>
                  </a:cubicBezTo>
                  <a:cubicBezTo>
                    <a:pt x="3717" y="1602162"/>
                    <a:pt x="0" y="1593189"/>
                    <a:pt x="0" y="1583832"/>
                  </a:cubicBezTo>
                  <a:lnTo>
                    <a:pt x="0" y="35277"/>
                  </a:lnTo>
                  <a:cubicBezTo>
                    <a:pt x="0" y="25921"/>
                    <a:pt x="3717" y="16948"/>
                    <a:pt x="10333" y="10333"/>
                  </a:cubicBezTo>
                  <a:cubicBezTo>
                    <a:pt x="16948" y="3717"/>
                    <a:pt x="25921" y="0"/>
                    <a:pt x="3527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1"/>
          <p:cNvSpPr/>
          <p:nvPr/>
        </p:nvSpPr>
        <p:spPr>
          <a:xfrm rot="-3041020">
            <a:off x="13760896" y="-1801494"/>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txBox="1"/>
          <p:nvPr/>
        </p:nvSpPr>
        <p:spPr>
          <a:xfrm>
            <a:off x="527890" y="3686847"/>
            <a:ext cx="10797300" cy="2286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Finance &amp; Risk Analysis</a:t>
            </a:r>
            <a:endParaRPr/>
          </a:p>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Capstone Project</a:t>
            </a:r>
            <a:endParaRPr/>
          </a:p>
        </p:txBody>
      </p:sp>
      <p:sp>
        <p:nvSpPr>
          <p:cNvPr id="89" name="Google Shape;89;p1"/>
          <p:cNvSpPr/>
          <p:nvPr/>
        </p:nvSpPr>
        <p:spPr>
          <a:xfrm rot="-3041020">
            <a:off x="-1837979" y="5531652"/>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txBox="1"/>
          <p:nvPr/>
        </p:nvSpPr>
        <p:spPr>
          <a:xfrm>
            <a:off x="1238800" y="6700695"/>
            <a:ext cx="5757300" cy="420000"/>
          </a:xfrm>
          <a:prstGeom prst="rect">
            <a:avLst/>
          </a:prstGeom>
          <a:noFill/>
          <a:ln>
            <a:noFill/>
          </a:ln>
        </p:spPr>
        <p:txBody>
          <a:bodyPr anchorCtr="0" anchor="t" bIns="0" lIns="0" spcFirstLastPara="1" rIns="0" wrap="square" tIns="0">
            <a:spAutoFit/>
          </a:bodyPr>
          <a:lstStyle/>
          <a:p>
            <a:pPr indent="0" lvl="0" marL="0" marR="0" rtl="0" algn="just">
              <a:lnSpc>
                <a:spcPct val="169989"/>
              </a:lnSpc>
              <a:spcBef>
                <a:spcPts val="0"/>
              </a:spcBef>
              <a:spcAft>
                <a:spcPts val="0"/>
              </a:spcAft>
              <a:buNone/>
            </a:pPr>
            <a:r>
              <a:rPr b="1" lang="en-US" sz="2729">
                <a:solidFill>
                  <a:srgbClr val="83C566"/>
                </a:solidFill>
                <a:latin typeface="Montserrat"/>
                <a:ea typeface="Montserrat"/>
                <a:cs typeface="Montserrat"/>
                <a:sym typeface="Montserrat"/>
              </a:rPr>
              <a:t>By Rishikesh Patil</a:t>
            </a:r>
            <a:endParaRPr/>
          </a:p>
        </p:txBody>
      </p:sp>
      <p:sp>
        <p:nvSpPr>
          <p:cNvPr id="91" name="Google Shape;91;p1"/>
          <p:cNvSpPr/>
          <p:nvPr/>
        </p:nvSpPr>
        <p:spPr>
          <a:xfrm rot="-968195">
            <a:off x="11342307" y="4371896"/>
            <a:ext cx="7785866" cy="5965920"/>
          </a:xfrm>
          <a:custGeom>
            <a:rect b="b" l="l" r="r" t="t"/>
            <a:pathLst>
              <a:path extrusionOk="0" h="5965920" w="7785866">
                <a:moveTo>
                  <a:pt x="0" y="0"/>
                </a:moveTo>
                <a:lnTo>
                  <a:pt x="7785865" y="0"/>
                </a:lnTo>
                <a:lnTo>
                  <a:pt x="7785865" y="5965919"/>
                </a:lnTo>
                <a:lnTo>
                  <a:pt x="0" y="59659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p:nvPr/>
        </p:nvSpPr>
        <p:spPr>
          <a:xfrm>
            <a:off x="-2624159" y="4035330"/>
            <a:ext cx="8901134" cy="8787846"/>
          </a:xfrm>
          <a:custGeom>
            <a:rect b="b" l="l" r="r" t="t"/>
            <a:pathLst>
              <a:path extrusionOk="0" h="8787846" w="8901134">
                <a:moveTo>
                  <a:pt x="0" y="0"/>
                </a:moveTo>
                <a:lnTo>
                  <a:pt x="8901134" y="0"/>
                </a:lnTo>
                <a:lnTo>
                  <a:pt x="8901134" y="8787846"/>
                </a:lnTo>
                <a:lnTo>
                  <a:pt x="0" y="8787846"/>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0"/>
          <p:cNvSpPr/>
          <p:nvPr/>
        </p:nvSpPr>
        <p:spPr>
          <a:xfrm rot="-1420603">
            <a:off x="14858523" y="-4015704"/>
            <a:ext cx="8901134" cy="8787846"/>
          </a:xfrm>
          <a:custGeom>
            <a:rect b="b" l="l" r="r" t="t"/>
            <a:pathLst>
              <a:path extrusionOk="0" h="8787846" w="8901134">
                <a:moveTo>
                  <a:pt x="0" y="0"/>
                </a:moveTo>
                <a:lnTo>
                  <a:pt x="8901134" y="0"/>
                </a:lnTo>
                <a:lnTo>
                  <a:pt x="8901134" y="8787847"/>
                </a:lnTo>
                <a:lnTo>
                  <a:pt x="0" y="8787847"/>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0"/>
          <p:cNvSpPr/>
          <p:nvPr/>
        </p:nvSpPr>
        <p:spPr>
          <a:xfrm>
            <a:off x="9829979" y="4612301"/>
            <a:ext cx="7277346" cy="5221496"/>
          </a:xfrm>
          <a:custGeom>
            <a:rect b="b" l="l" r="r" t="t"/>
            <a:pathLst>
              <a:path extrusionOk="0" h="5221496" w="7277346">
                <a:moveTo>
                  <a:pt x="0" y="0"/>
                </a:moveTo>
                <a:lnTo>
                  <a:pt x="7277347" y="0"/>
                </a:lnTo>
                <a:lnTo>
                  <a:pt x="7277347" y="5221496"/>
                </a:lnTo>
                <a:lnTo>
                  <a:pt x="0" y="52214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0"/>
          <p:cNvSpPr txBox="1"/>
          <p:nvPr/>
        </p:nvSpPr>
        <p:spPr>
          <a:xfrm>
            <a:off x="1978583" y="2553610"/>
            <a:ext cx="11490070" cy="148172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0373">
                <a:solidFill>
                  <a:srgbClr val="83C566"/>
                </a:solidFill>
                <a:latin typeface="Poppins SemiBold"/>
                <a:ea typeface="Poppins SemiBold"/>
                <a:cs typeface="Poppins SemiBold"/>
                <a:sym typeface="Poppins SemiBold"/>
              </a:rPr>
              <a:t>Portfolio </a:t>
            </a:r>
            <a:r>
              <a:rPr lang="en-US" sz="10373">
                <a:solidFill>
                  <a:srgbClr val="F4C500"/>
                </a:solidFill>
                <a:latin typeface="Poppins SemiBold"/>
                <a:ea typeface="Poppins SemiBold"/>
                <a:cs typeface="Poppins SemiBold"/>
                <a:sym typeface="Poppins SemiBold"/>
              </a:rPr>
              <a:t>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11"/>
          <p:cNvGrpSpPr/>
          <p:nvPr/>
        </p:nvGrpSpPr>
        <p:grpSpPr>
          <a:xfrm>
            <a:off x="9778641" y="2991608"/>
            <a:ext cx="7608041" cy="6823646"/>
            <a:chOff x="0" y="-95250"/>
            <a:chExt cx="2003764" cy="1797174"/>
          </a:xfrm>
        </p:grpSpPr>
        <p:sp>
          <p:nvSpPr>
            <p:cNvPr id="201" name="Google Shape;201;p11"/>
            <p:cNvSpPr/>
            <p:nvPr/>
          </p:nvSpPr>
          <p:spPr>
            <a:xfrm>
              <a:off x="0" y="0"/>
              <a:ext cx="2003764" cy="1701924"/>
            </a:xfrm>
            <a:custGeom>
              <a:rect b="b" l="l" r="r" t="t"/>
              <a:pathLst>
                <a:path extrusionOk="0" h="1701924" w="2003764">
                  <a:moveTo>
                    <a:pt x="51897" y="0"/>
                  </a:moveTo>
                  <a:lnTo>
                    <a:pt x="1951867" y="0"/>
                  </a:lnTo>
                  <a:cubicBezTo>
                    <a:pt x="1965631" y="0"/>
                    <a:pt x="1978831" y="5468"/>
                    <a:pt x="1988564" y="15200"/>
                  </a:cubicBezTo>
                  <a:cubicBezTo>
                    <a:pt x="1998296" y="24933"/>
                    <a:pt x="2003764" y="38133"/>
                    <a:pt x="2003764" y="51897"/>
                  </a:cubicBezTo>
                  <a:lnTo>
                    <a:pt x="2003764" y="1650027"/>
                  </a:lnTo>
                  <a:cubicBezTo>
                    <a:pt x="2003764" y="1663791"/>
                    <a:pt x="1998296" y="1676991"/>
                    <a:pt x="1988564" y="1686724"/>
                  </a:cubicBezTo>
                  <a:cubicBezTo>
                    <a:pt x="1978831" y="1696457"/>
                    <a:pt x="1965631" y="1701924"/>
                    <a:pt x="1951867" y="1701924"/>
                  </a:cubicBezTo>
                  <a:lnTo>
                    <a:pt x="51897" y="1701924"/>
                  </a:lnTo>
                  <a:cubicBezTo>
                    <a:pt x="38133" y="1701924"/>
                    <a:pt x="24933" y="1696457"/>
                    <a:pt x="15200" y="1686724"/>
                  </a:cubicBezTo>
                  <a:cubicBezTo>
                    <a:pt x="5468" y="1676991"/>
                    <a:pt x="0" y="1663791"/>
                    <a:pt x="0" y="1650027"/>
                  </a:cubicBezTo>
                  <a:lnTo>
                    <a:pt x="0" y="51897"/>
                  </a:lnTo>
                  <a:cubicBezTo>
                    <a:pt x="0" y="38133"/>
                    <a:pt x="5468" y="24933"/>
                    <a:pt x="15200" y="15200"/>
                  </a:cubicBezTo>
                  <a:cubicBezTo>
                    <a:pt x="24933" y="5468"/>
                    <a:pt x="38133" y="0"/>
                    <a:pt x="51897"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1"/>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 name="Google Shape;203;p11"/>
          <p:cNvSpPr/>
          <p:nvPr/>
        </p:nvSpPr>
        <p:spPr>
          <a:xfrm rot="-4280629">
            <a:off x="14306645" y="6308368"/>
            <a:ext cx="6307273" cy="6226999"/>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1"/>
          <p:cNvSpPr/>
          <p:nvPr/>
        </p:nvSpPr>
        <p:spPr>
          <a:xfrm>
            <a:off x="9769116" y="3698644"/>
            <a:ext cx="7608041" cy="5771226"/>
          </a:xfrm>
          <a:custGeom>
            <a:rect b="b" l="l" r="r" t="t"/>
            <a:pathLst>
              <a:path extrusionOk="0" h="5771226" w="7608041">
                <a:moveTo>
                  <a:pt x="0" y="0"/>
                </a:moveTo>
                <a:lnTo>
                  <a:pt x="7608041" y="0"/>
                </a:lnTo>
                <a:lnTo>
                  <a:pt x="7608041" y="5771226"/>
                </a:lnTo>
                <a:lnTo>
                  <a:pt x="0" y="577122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1"/>
          <p:cNvSpPr txBox="1"/>
          <p:nvPr/>
        </p:nvSpPr>
        <p:spPr>
          <a:xfrm>
            <a:off x="4705338" y="952500"/>
            <a:ext cx="887732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u="sng">
                <a:solidFill>
                  <a:srgbClr val="F4C500"/>
                </a:solidFill>
                <a:latin typeface="Poppins SemiBold"/>
                <a:ea typeface="Poppins SemiBold"/>
                <a:cs typeface="Poppins SemiBold"/>
                <a:sym typeface="Poppins SemiBold"/>
              </a:rPr>
              <a:t>Mr. Patrick’s Portfolio</a:t>
            </a:r>
            <a:endParaRPr/>
          </a:p>
        </p:txBody>
      </p:sp>
      <p:grpSp>
        <p:nvGrpSpPr>
          <p:cNvPr id="206" name="Google Shape;206;p11"/>
          <p:cNvGrpSpPr/>
          <p:nvPr/>
        </p:nvGrpSpPr>
        <p:grpSpPr>
          <a:xfrm>
            <a:off x="167394" y="2750509"/>
            <a:ext cx="9203471" cy="7305844"/>
            <a:chOff x="0" y="-95250"/>
            <a:chExt cx="2423959" cy="1924173"/>
          </a:xfrm>
        </p:grpSpPr>
        <p:sp>
          <p:nvSpPr>
            <p:cNvPr id="207" name="Google Shape;207;p11"/>
            <p:cNvSpPr/>
            <p:nvPr/>
          </p:nvSpPr>
          <p:spPr>
            <a:xfrm>
              <a:off x="0" y="0"/>
              <a:ext cx="2423959" cy="1828923"/>
            </a:xfrm>
            <a:custGeom>
              <a:rect b="b" l="l" r="r" t="t"/>
              <a:pathLst>
                <a:path extrusionOk="0" h="1828923" w="2423959">
                  <a:moveTo>
                    <a:pt x="42901" y="0"/>
                  </a:moveTo>
                  <a:lnTo>
                    <a:pt x="2381058" y="0"/>
                  </a:lnTo>
                  <a:cubicBezTo>
                    <a:pt x="2392437" y="0"/>
                    <a:pt x="2403348" y="4520"/>
                    <a:pt x="2411394" y="12565"/>
                  </a:cubicBezTo>
                  <a:cubicBezTo>
                    <a:pt x="2419440" y="20611"/>
                    <a:pt x="2423959" y="31523"/>
                    <a:pt x="2423959" y="42901"/>
                  </a:cubicBezTo>
                  <a:lnTo>
                    <a:pt x="2423959" y="1786022"/>
                  </a:lnTo>
                  <a:cubicBezTo>
                    <a:pt x="2423959" y="1797400"/>
                    <a:pt x="2419440" y="1808312"/>
                    <a:pt x="2411394" y="1816358"/>
                  </a:cubicBezTo>
                  <a:cubicBezTo>
                    <a:pt x="2403348" y="1824403"/>
                    <a:pt x="2392437" y="1828923"/>
                    <a:pt x="2381058" y="1828923"/>
                  </a:cubicBezTo>
                  <a:lnTo>
                    <a:pt x="42901" y="1828923"/>
                  </a:lnTo>
                  <a:cubicBezTo>
                    <a:pt x="31523" y="1828923"/>
                    <a:pt x="20611" y="1824403"/>
                    <a:pt x="12565" y="1816358"/>
                  </a:cubicBezTo>
                  <a:cubicBezTo>
                    <a:pt x="4520" y="1808312"/>
                    <a:pt x="0" y="1797400"/>
                    <a:pt x="0" y="1786022"/>
                  </a:cubicBezTo>
                  <a:lnTo>
                    <a:pt x="0" y="42901"/>
                  </a:lnTo>
                  <a:cubicBezTo>
                    <a:pt x="0" y="31523"/>
                    <a:pt x="4520" y="20611"/>
                    <a:pt x="12565" y="12565"/>
                  </a:cubicBezTo>
                  <a:cubicBezTo>
                    <a:pt x="20611" y="4520"/>
                    <a:pt x="31523" y="0"/>
                    <a:pt x="42901"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1"/>
            <p:cNvSpPr txBox="1"/>
            <p:nvPr/>
          </p:nvSpPr>
          <p:spPr>
            <a:xfrm>
              <a:off x="0" y="-95250"/>
              <a:ext cx="2423959" cy="1924173"/>
            </a:xfrm>
            <a:prstGeom prst="rect">
              <a:avLst/>
            </a:prstGeom>
            <a:noFill/>
            <a:ln>
              <a:noFill/>
            </a:ln>
          </p:spPr>
          <p:txBody>
            <a:bodyPr anchorCtr="0" anchor="ctr" bIns="50800" lIns="50800" spcFirstLastPara="1" rIns="50800" wrap="square" tIns="50800">
              <a:noAutofit/>
            </a:bodyPr>
            <a:lstStyle/>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Mr. Patrick Jyenger, a conservative investor seeking low-risk options with decent returns, aims to double his capital in the next 5 years.</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Considering his risk tolerance, we've identified three low-risk stocks—Johnson &amp; Johnson, Roche Holding AG, and Merck &amp; Co. Inc.</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However, due to their modest returns, we modified our portfolio by allocating funds to Microsoft, a higher-return investment.</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This strategy aims to enhance portfolio diversification and overall returns.</a:t>
              </a:r>
              <a:endParaRPr/>
            </a:p>
          </p:txBody>
        </p:sp>
      </p:grpSp>
      <p:sp>
        <p:nvSpPr>
          <p:cNvPr id="209" name="Google Shape;209;p11"/>
          <p:cNvSpPr/>
          <p:nvPr/>
        </p:nvSpPr>
        <p:spPr>
          <a:xfrm>
            <a:off x="-418256" y="-365149"/>
            <a:ext cx="2494695" cy="3167867"/>
          </a:xfrm>
          <a:custGeom>
            <a:rect b="b" l="l" r="r" t="t"/>
            <a:pathLst>
              <a:path extrusionOk="0" h="3167867" w="2494695">
                <a:moveTo>
                  <a:pt x="0" y="0"/>
                </a:moveTo>
                <a:lnTo>
                  <a:pt x="2494694" y="0"/>
                </a:lnTo>
                <a:lnTo>
                  <a:pt x="2494694" y="3167867"/>
                </a:lnTo>
                <a:lnTo>
                  <a:pt x="0" y="31678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1"/>
          <p:cNvSpPr/>
          <p:nvPr/>
        </p:nvSpPr>
        <p:spPr>
          <a:xfrm flipH="1">
            <a:off x="16212934" y="-365149"/>
            <a:ext cx="2494695" cy="3167867"/>
          </a:xfrm>
          <a:custGeom>
            <a:rect b="b" l="l" r="r" t="t"/>
            <a:pathLst>
              <a:path extrusionOk="0" h="3167867" w="2494695">
                <a:moveTo>
                  <a:pt x="2494695" y="0"/>
                </a:moveTo>
                <a:lnTo>
                  <a:pt x="0" y="0"/>
                </a:lnTo>
                <a:lnTo>
                  <a:pt x="0" y="3167867"/>
                </a:lnTo>
                <a:lnTo>
                  <a:pt x="2494695" y="3167867"/>
                </a:lnTo>
                <a:lnTo>
                  <a:pt x="2494695"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12"/>
          <p:cNvGrpSpPr/>
          <p:nvPr/>
        </p:nvGrpSpPr>
        <p:grpSpPr>
          <a:xfrm>
            <a:off x="9778641" y="2930737"/>
            <a:ext cx="7608041" cy="6975822"/>
            <a:chOff x="0" y="-95250"/>
            <a:chExt cx="2003764" cy="1837254"/>
          </a:xfrm>
        </p:grpSpPr>
        <p:sp>
          <p:nvSpPr>
            <p:cNvPr id="216" name="Google Shape;216;p12"/>
            <p:cNvSpPr/>
            <p:nvPr/>
          </p:nvSpPr>
          <p:spPr>
            <a:xfrm>
              <a:off x="0" y="0"/>
              <a:ext cx="2003764" cy="1742004"/>
            </a:xfrm>
            <a:custGeom>
              <a:rect b="b" l="l" r="r" t="t"/>
              <a:pathLst>
                <a:path extrusionOk="0" h="1742004" w="2003764">
                  <a:moveTo>
                    <a:pt x="51897" y="0"/>
                  </a:moveTo>
                  <a:lnTo>
                    <a:pt x="1951867" y="0"/>
                  </a:lnTo>
                  <a:cubicBezTo>
                    <a:pt x="1965631" y="0"/>
                    <a:pt x="1978831" y="5468"/>
                    <a:pt x="1988564" y="15200"/>
                  </a:cubicBezTo>
                  <a:cubicBezTo>
                    <a:pt x="1998296" y="24933"/>
                    <a:pt x="2003764" y="38133"/>
                    <a:pt x="2003764" y="51897"/>
                  </a:cubicBezTo>
                  <a:lnTo>
                    <a:pt x="2003764" y="1690106"/>
                  </a:lnTo>
                  <a:cubicBezTo>
                    <a:pt x="2003764" y="1703870"/>
                    <a:pt x="1998296" y="1717071"/>
                    <a:pt x="1988564" y="1726803"/>
                  </a:cubicBezTo>
                  <a:cubicBezTo>
                    <a:pt x="1978831" y="1736536"/>
                    <a:pt x="1965631" y="1742004"/>
                    <a:pt x="1951867" y="1742004"/>
                  </a:cubicBezTo>
                  <a:lnTo>
                    <a:pt x="51897" y="1742004"/>
                  </a:lnTo>
                  <a:cubicBezTo>
                    <a:pt x="38133" y="1742004"/>
                    <a:pt x="24933" y="1736536"/>
                    <a:pt x="15200" y="1726803"/>
                  </a:cubicBezTo>
                  <a:cubicBezTo>
                    <a:pt x="5468" y="1717071"/>
                    <a:pt x="0" y="1703870"/>
                    <a:pt x="0" y="1690106"/>
                  </a:cubicBezTo>
                  <a:lnTo>
                    <a:pt x="0" y="51897"/>
                  </a:lnTo>
                  <a:cubicBezTo>
                    <a:pt x="0" y="38133"/>
                    <a:pt x="5468" y="24933"/>
                    <a:pt x="15200" y="15200"/>
                  </a:cubicBezTo>
                  <a:cubicBezTo>
                    <a:pt x="24933" y="5468"/>
                    <a:pt x="38133" y="0"/>
                    <a:pt x="51897"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2"/>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888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8" name="Google Shape;218;p12"/>
          <p:cNvSpPr/>
          <p:nvPr/>
        </p:nvSpPr>
        <p:spPr>
          <a:xfrm>
            <a:off x="-418256" y="-365149"/>
            <a:ext cx="2494695" cy="3167867"/>
          </a:xfrm>
          <a:custGeom>
            <a:rect b="b" l="l" r="r" t="t"/>
            <a:pathLst>
              <a:path extrusionOk="0" h="3167867" w="2494695">
                <a:moveTo>
                  <a:pt x="0" y="0"/>
                </a:moveTo>
                <a:lnTo>
                  <a:pt x="2494694" y="0"/>
                </a:lnTo>
                <a:lnTo>
                  <a:pt x="2494694" y="3167867"/>
                </a:lnTo>
                <a:lnTo>
                  <a:pt x="0" y="316786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2"/>
          <p:cNvSpPr/>
          <p:nvPr/>
        </p:nvSpPr>
        <p:spPr>
          <a:xfrm rot="-4280629">
            <a:off x="14306645" y="6308368"/>
            <a:ext cx="6307273" cy="6226999"/>
          </a:xfrm>
          <a:custGeom>
            <a:rect b="b" l="l" r="r" t="t"/>
            <a:pathLst>
              <a:path extrusionOk="0" h="6226999" w="6307273">
                <a:moveTo>
                  <a:pt x="0" y="0"/>
                </a:moveTo>
                <a:lnTo>
                  <a:pt x="6307273" y="0"/>
                </a:lnTo>
                <a:lnTo>
                  <a:pt x="6307273" y="6226999"/>
                </a:lnTo>
                <a:lnTo>
                  <a:pt x="0" y="6226999"/>
                </a:lnTo>
                <a:lnTo>
                  <a:pt x="0" y="0"/>
                </a:lnTo>
                <a:close/>
              </a:path>
            </a:pathLst>
          </a:custGeom>
          <a:blipFill rotWithShape="1">
            <a:blip r:embed="rId4">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0" name="Google Shape;220;p12"/>
          <p:cNvGrpSpPr/>
          <p:nvPr/>
        </p:nvGrpSpPr>
        <p:grpSpPr>
          <a:xfrm>
            <a:off x="167394" y="2750509"/>
            <a:ext cx="9203471" cy="7407714"/>
            <a:chOff x="0" y="-95250"/>
            <a:chExt cx="2423959" cy="1951003"/>
          </a:xfrm>
        </p:grpSpPr>
        <p:sp>
          <p:nvSpPr>
            <p:cNvPr id="221" name="Google Shape;221;p12"/>
            <p:cNvSpPr/>
            <p:nvPr/>
          </p:nvSpPr>
          <p:spPr>
            <a:xfrm>
              <a:off x="0" y="0"/>
              <a:ext cx="2423959" cy="1855753"/>
            </a:xfrm>
            <a:custGeom>
              <a:rect b="b" l="l" r="r" t="t"/>
              <a:pathLst>
                <a:path extrusionOk="0" h="1855753" w="2423959">
                  <a:moveTo>
                    <a:pt x="42901" y="0"/>
                  </a:moveTo>
                  <a:lnTo>
                    <a:pt x="2381058" y="0"/>
                  </a:lnTo>
                  <a:cubicBezTo>
                    <a:pt x="2392437" y="0"/>
                    <a:pt x="2403348" y="4520"/>
                    <a:pt x="2411394" y="12565"/>
                  </a:cubicBezTo>
                  <a:cubicBezTo>
                    <a:pt x="2419440" y="20611"/>
                    <a:pt x="2423959" y="31523"/>
                    <a:pt x="2423959" y="42901"/>
                  </a:cubicBezTo>
                  <a:lnTo>
                    <a:pt x="2423959" y="1812852"/>
                  </a:lnTo>
                  <a:cubicBezTo>
                    <a:pt x="2423959" y="1824230"/>
                    <a:pt x="2419440" y="1835142"/>
                    <a:pt x="2411394" y="1843187"/>
                  </a:cubicBezTo>
                  <a:cubicBezTo>
                    <a:pt x="2403348" y="1851233"/>
                    <a:pt x="2392437" y="1855753"/>
                    <a:pt x="2381058" y="1855753"/>
                  </a:cubicBezTo>
                  <a:lnTo>
                    <a:pt x="42901" y="1855753"/>
                  </a:lnTo>
                  <a:cubicBezTo>
                    <a:pt x="31523" y="1855753"/>
                    <a:pt x="20611" y="1851233"/>
                    <a:pt x="12565" y="1843187"/>
                  </a:cubicBezTo>
                  <a:cubicBezTo>
                    <a:pt x="4520" y="1835142"/>
                    <a:pt x="0" y="1824230"/>
                    <a:pt x="0" y="1812852"/>
                  </a:cubicBezTo>
                  <a:lnTo>
                    <a:pt x="0" y="42901"/>
                  </a:lnTo>
                  <a:cubicBezTo>
                    <a:pt x="0" y="31523"/>
                    <a:pt x="4520" y="20611"/>
                    <a:pt x="12565" y="12565"/>
                  </a:cubicBezTo>
                  <a:cubicBezTo>
                    <a:pt x="20611" y="4520"/>
                    <a:pt x="31523" y="0"/>
                    <a:pt x="42901"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2"/>
            <p:cNvSpPr txBox="1"/>
            <p:nvPr/>
          </p:nvSpPr>
          <p:spPr>
            <a:xfrm>
              <a:off x="0" y="-95250"/>
              <a:ext cx="2423959" cy="1951003"/>
            </a:xfrm>
            <a:prstGeom prst="rect">
              <a:avLst/>
            </a:prstGeom>
            <a:noFill/>
            <a:ln>
              <a:noFill/>
            </a:ln>
          </p:spPr>
          <p:txBody>
            <a:bodyPr anchorCtr="0" anchor="ctr" bIns="50800" lIns="50800" spcFirstLastPara="1" rIns="50800" wrap="square" tIns="50800">
              <a:noAutofit/>
            </a:bodyPr>
            <a:lstStyle/>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Peter Jyengar prefers high-return investments, even if they are risky. He believes that he can recover from occasional losses. </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He plans to invest $1 million from the company's cash reserves to expand the company organically within the next 5 years.</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Given his risk appetite, high-risk/high-return stocks such as Amazon, Apple, and Microsoft will be suitable choices. </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This aggressive investment strategy prioritizes maximizing returns as the primary objective.</a:t>
              </a:r>
              <a:endParaRPr/>
            </a:p>
          </p:txBody>
        </p:sp>
      </p:grpSp>
      <p:sp>
        <p:nvSpPr>
          <p:cNvPr id="223" name="Google Shape;223;p12"/>
          <p:cNvSpPr/>
          <p:nvPr/>
        </p:nvSpPr>
        <p:spPr>
          <a:xfrm>
            <a:off x="9778641" y="3634164"/>
            <a:ext cx="7608041" cy="5971701"/>
          </a:xfrm>
          <a:custGeom>
            <a:rect b="b" l="l" r="r" t="t"/>
            <a:pathLst>
              <a:path extrusionOk="0" h="5971701" w="7608041">
                <a:moveTo>
                  <a:pt x="0" y="0"/>
                </a:moveTo>
                <a:lnTo>
                  <a:pt x="7608041" y="0"/>
                </a:lnTo>
                <a:lnTo>
                  <a:pt x="7608041" y="5971701"/>
                </a:lnTo>
                <a:lnTo>
                  <a:pt x="0" y="59717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2"/>
          <p:cNvSpPr txBox="1"/>
          <p:nvPr/>
        </p:nvSpPr>
        <p:spPr>
          <a:xfrm>
            <a:off x="3822717" y="952500"/>
            <a:ext cx="10300212" cy="1162050"/>
          </a:xfrm>
          <a:prstGeom prst="rect">
            <a:avLst/>
          </a:prstGeom>
          <a:noFill/>
          <a:ln>
            <a:noFill/>
          </a:ln>
        </p:spPr>
        <p:txBody>
          <a:bodyPr anchorCtr="0" anchor="t" bIns="0" lIns="0" spcFirstLastPara="1" rIns="0" wrap="square" tIns="0">
            <a:spAutoFit/>
          </a:bodyPr>
          <a:lstStyle/>
          <a:p>
            <a:pPr indent="0" lvl="0" marL="0" marR="0" rtl="0" algn="ctr">
              <a:lnSpc>
                <a:spcPct val="120011"/>
              </a:lnSpc>
              <a:spcBef>
                <a:spcPts val="0"/>
              </a:spcBef>
              <a:spcAft>
                <a:spcPts val="0"/>
              </a:spcAft>
              <a:buNone/>
            </a:pPr>
            <a:r>
              <a:rPr lang="en-US" sz="7126" u="sng">
                <a:solidFill>
                  <a:srgbClr val="F4C500"/>
                </a:solidFill>
                <a:latin typeface="Poppins SemiBold"/>
                <a:ea typeface="Poppins SemiBold"/>
                <a:cs typeface="Poppins SemiBold"/>
                <a:sym typeface="Poppins SemiBold"/>
              </a:rPr>
              <a:t>Mr. Peter’s Portfolio</a:t>
            </a:r>
            <a:endParaRPr/>
          </a:p>
        </p:txBody>
      </p:sp>
      <p:sp>
        <p:nvSpPr>
          <p:cNvPr id="225" name="Google Shape;225;p12"/>
          <p:cNvSpPr/>
          <p:nvPr/>
        </p:nvSpPr>
        <p:spPr>
          <a:xfrm flipH="1">
            <a:off x="16212934" y="-365149"/>
            <a:ext cx="2494695" cy="3167867"/>
          </a:xfrm>
          <a:custGeom>
            <a:rect b="b" l="l" r="r" t="t"/>
            <a:pathLst>
              <a:path extrusionOk="0" h="3167867" w="2494695">
                <a:moveTo>
                  <a:pt x="2494695" y="0"/>
                </a:moveTo>
                <a:lnTo>
                  <a:pt x="0" y="0"/>
                </a:lnTo>
                <a:lnTo>
                  <a:pt x="0" y="3167867"/>
                </a:lnTo>
                <a:lnTo>
                  <a:pt x="2494695" y="3167867"/>
                </a:lnTo>
                <a:lnTo>
                  <a:pt x="2494695"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13"/>
          <p:cNvGrpSpPr/>
          <p:nvPr/>
        </p:nvGrpSpPr>
        <p:grpSpPr>
          <a:xfrm>
            <a:off x="5114420" y="1647720"/>
            <a:ext cx="7329772" cy="3660208"/>
            <a:chOff x="0" y="0"/>
            <a:chExt cx="1930475" cy="964005"/>
          </a:xfrm>
        </p:grpSpPr>
        <p:sp>
          <p:nvSpPr>
            <p:cNvPr id="231" name="Google Shape;231;p13"/>
            <p:cNvSpPr/>
            <p:nvPr/>
          </p:nvSpPr>
          <p:spPr>
            <a:xfrm>
              <a:off x="0" y="0"/>
              <a:ext cx="1930475" cy="950760"/>
            </a:xfrm>
            <a:custGeom>
              <a:rect b="b" l="l" r="r" t="t"/>
              <a:pathLst>
                <a:path extrusionOk="0" h="950760" w="1930475">
                  <a:moveTo>
                    <a:pt x="53868" y="0"/>
                  </a:moveTo>
                  <a:lnTo>
                    <a:pt x="1876607" y="0"/>
                  </a:lnTo>
                  <a:cubicBezTo>
                    <a:pt x="1906358" y="0"/>
                    <a:pt x="1930475" y="24117"/>
                    <a:pt x="1930475" y="53868"/>
                  </a:cubicBezTo>
                  <a:lnTo>
                    <a:pt x="1930475" y="896892"/>
                  </a:lnTo>
                  <a:cubicBezTo>
                    <a:pt x="1930475" y="926643"/>
                    <a:pt x="1906358" y="950760"/>
                    <a:pt x="1876607" y="950760"/>
                  </a:cubicBezTo>
                  <a:lnTo>
                    <a:pt x="53868" y="950760"/>
                  </a:lnTo>
                  <a:cubicBezTo>
                    <a:pt x="39581" y="950760"/>
                    <a:pt x="25880" y="945085"/>
                    <a:pt x="15777" y="934983"/>
                  </a:cubicBezTo>
                  <a:cubicBezTo>
                    <a:pt x="5675" y="924881"/>
                    <a:pt x="0" y="911179"/>
                    <a:pt x="0" y="896892"/>
                  </a:cubicBezTo>
                  <a:lnTo>
                    <a:pt x="0" y="53868"/>
                  </a:lnTo>
                  <a:cubicBezTo>
                    <a:pt x="0" y="24117"/>
                    <a:pt x="24117" y="0"/>
                    <a:pt x="53868"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3"/>
            <p:cNvSpPr txBox="1"/>
            <p:nvPr/>
          </p:nvSpPr>
          <p:spPr>
            <a:xfrm>
              <a:off x="0" y="77796"/>
              <a:ext cx="1930475" cy="886209"/>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A Sharpe ratio between 0 and 1 indicates a reasonable balance between return and risk. It signifies that Mr. Patrick’s investment provides a reasonable return for the level of risk taken.</a:t>
              </a:r>
              <a:endParaRPr/>
            </a:p>
            <a:p>
              <a:pPr indent="0" lvl="0" marL="0" marR="0" rtl="0" algn="ctr">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
        <p:nvSpPr>
          <p:cNvPr id="233" name="Google Shape;233;p13"/>
          <p:cNvSpPr/>
          <p:nvPr/>
        </p:nvSpPr>
        <p:spPr>
          <a:xfrm rot="6000">
            <a:off x="13085189" y="972129"/>
            <a:ext cx="5175189" cy="4575765"/>
          </a:xfrm>
          <a:custGeom>
            <a:rect b="b" l="l" r="r" t="t"/>
            <a:pathLst>
              <a:path extrusionOk="0" h="4575765" w="5175189">
                <a:moveTo>
                  <a:pt x="0" y="9018"/>
                </a:moveTo>
                <a:lnTo>
                  <a:pt x="5167218" y="0"/>
                </a:lnTo>
                <a:lnTo>
                  <a:pt x="5175188" y="4566746"/>
                </a:lnTo>
                <a:lnTo>
                  <a:pt x="7970" y="4575765"/>
                </a:lnTo>
                <a:lnTo>
                  <a:pt x="0" y="9018"/>
                </a:lnTo>
                <a:close/>
              </a:path>
            </a:pathLst>
          </a:custGeom>
          <a:blipFill rotWithShape="1">
            <a:blip r:embed="rId3">
              <a:alphaModFix/>
            </a:blip>
            <a:stretch>
              <a:fillRect b="-1952" l="-85292" r="-2138" t="-207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3"/>
          <p:cNvSpPr/>
          <p:nvPr/>
        </p:nvSpPr>
        <p:spPr>
          <a:xfrm>
            <a:off x="0" y="894377"/>
            <a:ext cx="4219111" cy="4629961"/>
          </a:xfrm>
          <a:custGeom>
            <a:rect b="b" l="l" r="r" t="t"/>
            <a:pathLst>
              <a:path extrusionOk="0" h="4629961" w="4219111">
                <a:moveTo>
                  <a:pt x="0" y="0"/>
                </a:moveTo>
                <a:lnTo>
                  <a:pt x="4219111" y="0"/>
                </a:lnTo>
                <a:lnTo>
                  <a:pt x="4219111" y="4629961"/>
                </a:lnTo>
                <a:lnTo>
                  <a:pt x="0" y="4629961"/>
                </a:lnTo>
                <a:lnTo>
                  <a:pt x="0" y="0"/>
                </a:lnTo>
                <a:close/>
              </a:path>
            </a:pathLst>
          </a:custGeom>
          <a:blipFill rotWithShape="1">
            <a:blip r:embed="rId3">
              <a:alphaModFix/>
            </a:blip>
            <a:stretch>
              <a:fillRect b="-1673" l="-1981" r="-128938" t="-159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3"/>
          <p:cNvSpPr/>
          <p:nvPr/>
        </p:nvSpPr>
        <p:spPr>
          <a:xfrm>
            <a:off x="13089170" y="5672887"/>
            <a:ext cx="5198830" cy="4787980"/>
          </a:xfrm>
          <a:custGeom>
            <a:rect b="b" l="l" r="r" t="t"/>
            <a:pathLst>
              <a:path extrusionOk="0" h="4787980" w="5198830">
                <a:moveTo>
                  <a:pt x="0" y="0"/>
                </a:moveTo>
                <a:lnTo>
                  <a:pt x="5198830" y="0"/>
                </a:lnTo>
                <a:lnTo>
                  <a:pt x="5198830" y="4787980"/>
                </a:lnTo>
                <a:lnTo>
                  <a:pt x="0" y="4787980"/>
                </a:lnTo>
                <a:lnTo>
                  <a:pt x="0" y="0"/>
                </a:lnTo>
                <a:close/>
              </a:path>
            </a:pathLst>
          </a:custGeom>
          <a:blipFill rotWithShape="1">
            <a:blip r:embed="rId4">
              <a:alphaModFix/>
            </a:blip>
            <a:stretch>
              <a:fillRect b="-626" l="-86962" r="-342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3"/>
          <p:cNvSpPr/>
          <p:nvPr/>
        </p:nvSpPr>
        <p:spPr>
          <a:xfrm>
            <a:off x="0" y="5609633"/>
            <a:ext cx="4329725" cy="4677367"/>
          </a:xfrm>
          <a:custGeom>
            <a:rect b="b" l="l" r="r" t="t"/>
            <a:pathLst>
              <a:path extrusionOk="0" h="4677367" w="4329725">
                <a:moveTo>
                  <a:pt x="0" y="0"/>
                </a:moveTo>
                <a:lnTo>
                  <a:pt x="4329725" y="0"/>
                </a:lnTo>
                <a:lnTo>
                  <a:pt x="4329725" y="4677367"/>
                </a:lnTo>
                <a:lnTo>
                  <a:pt x="0" y="4677367"/>
                </a:lnTo>
                <a:lnTo>
                  <a:pt x="0" y="0"/>
                </a:lnTo>
                <a:close/>
              </a:path>
            </a:pathLst>
          </a:custGeom>
          <a:blipFill rotWithShape="1">
            <a:blip r:embed="rId4">
              <a:alphaModFix/>
            </a:blip>
            <a:stretch>
              <a:fillRect b="-2674" l="-1232" r="-127375" t="-3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7" name="Google Shape;237;p13"/>
          <p:cNvGrpSpPr/>
          <p:nvPr/>
        </p:nvGrpSpPr>
        <p:grpSpPr>
          <a:xfrm>
            <a:off x="5198831" y="6340398"/>
            <a:ext cx="7336663" cy="3609918"/>
            <a:chOff x="-1815" y="0"/>
            <a:chExt cx="1932290" cy="950760"/>
          </a:xfrm>
        </p:grpSpPr>
        <p:sp>
          <p:nvSpPr>
            <p:cNvPr id="238" name="Google Shape;238;p13"/>
            <p:cNvSpPr/>
            <p:nvPr/>
          </p:nvSpPr>
          <p:spPr>
            <a:xfrm>
              <a:off x="0" y="0"/>
              <a:ext cx="1930475" cy="950760"/>
            </a:xfrm>
            <a:custGeom>
              <a:rect b="b" l="l" r="r" t="t"/>
              <a:pathLst>
                <a:path extrusionOk="0" h="950760" w="1930475">
                  <a:moveTo>
                    <a:pt x="53868" y="0"/>
                  </a:moveTo>
                  <a:lnTo>
                    <a:pt x="1876607" y="0"/>
                  </a:lnTo>
                  <a:cubicBezTo>
                    <a:pt x="1906358" y="0"/>
                    <a:pt x="1930475" y="24117"/>
                    <a:pt x="1930475" y="53868"/>
                  </a:cubicBezTo>
                  <a:lnTo>
                    <a:pt x="1930475" y="896892"/>
                  </a:lnTo>
                  <a:cubicBezTo>
                    <a:pt x="1930475" y="926643"/>
                    <a:pt x="1906358" y="950760"/>
                    <a:pt x="1876607" y="950760"/>
                  </a:cubicBezTo>
                  <a:lnTo>
                    <a:pt x="53868" y="950760"/>
                  </a:lnTo>
                  <a:cubicBezTo>
                    <a:pt x="39581" y="950760"/>
                    <a:pt x="25880" y="945085"/>
                    <a:pt x="15777" y="934983"/>
                  </a:cubicBezTo>
                  <a:cubicBezTo>
                    <a:pt x="5675" y="924881"/>
                    <a:pt x="0" y="911179"/>
                    <a:pt x="0" y="896892"/>
                  </a:cubicBezTo>
                  <a:lnTo>
                    <a:pt x="0" y="53868"/>
                  </a:lnTo>
                  <a:cubicBezTo>
                    <a:pt x="0" y="24117"/>
                    <a:pt x="24117" y="0"/>
                    <a:pt x="53868"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3"/>
            <p:cNvSpPr txBox="1"/>
            <p:nvPr/>
          </p:nvSpPr>
          <p:spPr>
            <a:xfrm>
              <a:off x="-1815" y="16592"/>
              <a:ext cx="1930475"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A Sharpe ratio above 1 suggests that the investment is delivering returns above the risk-free rate and may be suitable for investors willing to take on a higher level of risk for potentially higher rewards.</a:t>
              </a:r>
              <a:endParaRPr/>
            </a:p>
          </p:txBody>
        </p:sp>
      </p:grpSp>
      <p:grpSp>
        <p:nvGrpSpPr>
          <p:cNvPr id="240" name="Google Shape;240;p13"/>
          <p:cNvGrpSpPr/>
          <p:nvPr/>
        </p:nvGrpSpPr>
        <p:grpSpPr>
          <a:xfrm>
            <a:off x="6427608" y="1028700"/>
            <a:ext cx="4490102" cy="1136571"/>
            <a:chOff x="0" y="0"/>
            <a:chExt cx="1182578" cy="299344"/>
          </a:xfrm>
        </p:grpSpPr>
        <p:sp>
          <p:nvSpPr>
            <p:cNvPr id="241" name="Google Shape;241;p13"/>
            <p:cNvSpPr/>
            <p:nvPr/>
          </p:nvSpPr>
          <p:spPr>
            <a:xfrm>
              <a:off x="0" y="0"/>
              <a:ext cx="1182578" cy="299344"/>
            </a:xfrm>
            <a:custGeom>
              <a:rect b="b" l="l" r="r" t="t"/>
              <a:pathLst>
                <a:path extrusionOk="0" h="299344" w="1182578">
                  <a:moveTo>
                    <a:pt x="87935" y="0"/>
                  </a:moveTo>
                  <a:lnTo>
                    <a:pt x="1094643" y="0"/>
                  </a:lnTo>
                  <a:cubicBezTo>
                    <a:pt x="1143208" y="0"/>
                    <a:pt x="1182578" y="39370"/>
                    <a:pt x="1182578" y="87935"/>
                  </a:cubicBezTo>
                  <a:lnTo>
                    <a:pt x="1182578" y="211409"/>
                  </a:lnTo>
                  <a:cubicBezTo>
                    <a:pt x="1182578" y="259974"/>
                    <a:pt x="1143208" y="299344"/>
                    <a:pt x="1094643" y="299344"/>
                  </a:cubicBezTo>
                  <a:lnTo>
                    <a:pt x="87935" y="299344"/>
                  </a:lnTo>
                  <a:cubicBezTo>
                    <a:pt x="39370" y="299344"/>
                    <a:pt x="0" y="259974"/>
                    <a:pt x="0" y="211409"/>
                  </a:cubicBezTo>
                  <a:lnTo>
                    <a:pt x="0" y="87935"/>
                  </a:lnTo>
                  <a:cubicBezTo>
                    <a:pt x="0" y="39370"/>
                    <a:pt x="39370" y="0"/>
                    <a:pt x="87935"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3"/>
            <p:cNvSpPr txBox="1"/>
            <p:nvPr/>
          </p:nvSpPr>
          <p:spPr>
            <a:xfrm>
              <a:off x="0" y="0"/>
              <a:ext cx="1111206" cy="299344"/>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Mr. Patrick’s Risk Analysis</a:t>
              </a:r>
              <a:endParaRPr/>
            </a:p>
          </p:txBody>
        </p:sp>
      </p:grpSp>
      <p:grpSp>
        <p:nvGrpSpPr>
          <p:cNvPr id="243" name="Google Shape;243;p13"/>
          <p:cNvGrpSpPr/>
          <p:nvPr/>
        </p:nvGrpSpPr>
        <p:grpSpPr>
          <a:xfrm>
            <a:off x="6592975" y="5552408"/>
            <a:ext cx="4490102" cy="1534388"/>
            <a:chOff x="-8581" y="-62849"/>
            <a:chExt cx="1182578" cy="404119"/>
          </a:xfrm>
        </p:grpSpPr>
        <p:sp>
          <p:nvSpPr>
            <p:cNvPr id="244" name="Google Shape;244;p13"/>
            <p:cNvSpPr/>
            <p:nvPr/>
          </p:nvSpPr>
          <p:spPr>
            <a:xfrm>
              <a:off x="-8581" y="-21901"/>
              <a:ext cx="1182578" cy="299344"/>
            </a:xfrm>
            <a:custGeom>
              <a:rect b="b" l="l" r="r" t="t"/>
              <a:pathLst>
                <a:path extrusionOk="0" h="299344" w="1182578">
                  <a:moveTo>
                    <a:pt x="87935" y="0"/>
                  </a:moveTo>
                  <a:lnTo>
                    <a:pt x="1094643" y="0"/>
                  </a:lnTo>
                  <a:cubicBezTo>
                    <a:pt x="1143208" y="0"/>
                    <a:pt x="1182578" y="39370"/>
                    <a:pt x="1182578" y="87935"/>
                  </a:cubicBezTo>
                  <a:lnTo>
                    <a:pt x="1182578" y="211409"/>
                  </a:lnTo>
                  <a:cubicBezTo>
                    <a:pt x="1182578" y="259974"/>
                    <a:pt x="1143208" y="299344"/>
                    <a:pt x="1094643" y="299344"/>
                  </a:cubicBezTo>
                  <a:lnTo>
                    <a:pt x="87935" y="299344"/>
                  </a:lnTo>
                  <a:cubicBezTo>
                    <a:pt x="39370" y="299344"/>
                    <a:pt x="0" y="259974"/>
                    <a:pt x="0" y="211409"/>
                  </a:cubicBezTo>
                  <a:lnTo>
                    <a:pt x="0" y="87935"/>
                  </a:lnTo>
                  <a:cubicBezTo>
                    <a:pt x="0" y="39370"/>
                    <a:pt x="39370" y="0"/>
                    <a:pt x="87935"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3"/>
            <p:cNvSpPr txBox="1"/>
            <p:nvPr/>
          </p:nvSpPr>
          <p:spPr>
            <a:xfrm>
              <a:off x="27105" y="-62849"/>
              <a:ext cx="1111206" cy="404119"/>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Mr. Peter’s Risk Analysis</a:t>
              </a:r>
              <a:endParaRPr/>
            </a:p>
          </p:txBody>
        </p:sp>
      </p:grpSp>
      <p:cxnSp>
        <p:nvCxnSpPr>
          <p:cNvPr id="246" name="Google Shape;246;p13"/>
          <p:cNvCxnSpPr/>
          <p:nvPr/>
        </p:nvCxnSpPr>
        <p:spPr>
          <a:xfrm>
            <a:off x="110613" y="5524338"/>
            <a:ext cx="18072205" cy="0"/>
          </a:xfrm>
          <a:prstGeom prst="straightConnector1">
            <a:avLst/>
          </a:prstGeom>
          <a:noFill/>
          <a:ln cap="rnd" cmpd="sng" w="38100">
            <a:solidFill>
              <a:srgbClr val="83C566"/>
            </a:solidFill>
            <a:prstDash val="lgDash"/>
            <a:round/>
            <a:headEnd len="sm" w="sm" type="none"/>
            <a:tailEnd len="sm" w="sm" type="none"/>
          </a:ln>
        </p:spPr>
      </p:cxnSp>
      <p:sp>
        <p:nvSpPr>
          <p:cNvPr id="247" name="Google Shape;247;p13"/>
          <p:cNvSpPr txBox="1"/>
          <p:nvPr/>
        </p:nvSpPr>
        <p:spPr>
          <a:xfrm>
            <a:off x="3818823" y="-47625"/>
            <a:ext cx="10300212" cy="8096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000" u="sng">
                <a:solidFill>
                  <a:srgbClr val="F4C500"/>
                </a:solidFill>
                <a:latin typeface="Poppins SemiBold"/>
                <a:ea typeface="Poppins SemiBold"/>
                <a:cs typeface="Poppins SemiBold"/>
                <a:sym typeface="Poppins SemiBold"/>
              </a:rPr>
              <a:t>Risk Analysis</a:t>
            </a:r>
            <a:endParaRPr/>
          </a:p>
        </p:txBody>
      </p:sp>
      <p:sp>
        <p:nvSpPr>
          <p:cNvPr id="248" name="Google Shape;248;p13"/>
          <p:cNvSpPr/>
          <p:nvPr/>
        </p:nvSpPr>
        <p:spPr>
          <a:xfrm>
            <a:off x="5635439" y="0"/>
            <a:ext cx="990117" cy="851501"/>
          </a:xfrm>
          <a:custGeom>
            <a:rect b="b" l="l" r="r" t="t"/>
            <a:pathLst>
              <a:path extrusionOk="0" h="851501" w="990117">
                <a:moveTo>
                  <a:pt x="0" y="0"/>
                </a:moveTo>
                <a:lnTo>
                  <a:pt x="990117" y="0"/>
                </a:lnTo>
                <a:lnTo>
                  <a:pt x="990117" y="851501"/>
                </a:lnTo>
                <a:lnTo>
                  <a:pt x="0" y="8515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3"/>
          <p:cNvSpPr/>
          <p:nvPr/>
        </p:nvSpPr>
        <p:spPr>
          <a:xfrm>
            <a:off x="11289479" y="42876"/>
            <a:ext cx="990117" cy="851501"/>
          </a:xfrm>
          <a:custGeom>
            <a:rect b="b" l="l" r="r" t="t"/>
            <a:pathLst>
              <a:path extrusionOk="0" h="851501" w="990117">
                <a:moveTo>
                  <a:pt x="0" y="0"/>
                </a:moveTo>
                <a:lnTo>
                  <a:pt x="990117" y="0"/>
                </a:lnTo>
                <a:lnTo>
                  <a:pt x="990117" y="851501"/>
                </a:lnTo>
                <a:lnTo>
                  <a:pt x="0" y="8515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p:nvPr/>
        </p:nvSpPr>
        <p:spPr>
          <a:xfrm>
            <a:off x="2957442" y="4807821"/>
            <a:ext cx="809453" cy="806418"/>
          </a:xfrm>
          <a:custGeom>
            <a:rect b="b" l="l" r="r" t="t"/>
            <a:pathLst>
              <a:path extrusionOk="0" h="806418" w="809453">
                <a:moveTo>
                  <a:pt x="0" y="0"/>
                </a:moveTo>
                <a:lnTo>
                  <a:pt x="809454" y="0"/>
                </a:lnTo>
                <a:lnTo>
                  <a:pt x="809454" y="806418"/>
                </a:lnTo>
                <a:lnTo>
                  <a:pt x="0" y="80641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4"/>
          <p:cNvSpPr/>
          <p:nvPr/>
        </p:nvSpPr>
        <p:spPr>
          <a:xfrm>
            <a:off x="3075983" y="6619802"/>
            <a:ext cx="690912" cy="627867"/>
          </a:xfrm>
          <a:custGeom>
            <a:rect b="b" l="l" r="r" t="t"/>
            <a:pathLst>
              <a:path extrusionOk="0" h="627867" w="690912">
                <a:moveTo>
                  <a:pt x="0" y="0"/>
                </a:moveTo>
                <a:lnTo>
                  <a:pt x="690913" y="0"/>
                </a:lnTo>
                <a:lnTo>
                  <a:pt x="690913" y="627866"/>
                </a:lnTo>
                <a:lnTo>
                  <a:pt x="0" y="62786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 name="Google Shape;256;p14"/>
          <p:cNvGrpSpPr/>
          <p:nvPr/>
        </p:nvGrpSpPr>
        <p:grpSpPr>
          <a:xfrm>
            <a:off x="159191" y="1804339"/>
            <a:ext cx="6405956" cy="7982306"/>
            <a:chOff x="0" y="0"/>
            <a:chExt cx="1687165" cy="2102336"/>
          </a:xfrm>
        </p:grpSpPr>
        <p:sp>
          <p:nvSpPr>
            <p:cNvPr id="257" name="Google Shape;257;p14"/>
            <p:cNvSpPr/>
            <p:nvPr/>
          </p:nvSpPr>
          <p:spPr>
            <a:xfrm>
              <a:off x="0" y="0"/>
              <a:ext cx="1687165" cy="2102336"/>
            </a:xfrm>
            <a:custGeom>
              <a:rect b="b" l="l" r="r" t="t"/>
              <a:pathLst>
                <a:path extrusionOk="0" h="2102336" w="1687165">
                  <a:moveTo>
                    <a:pt x="61636" y="0"/>
                  </a:moveTo>
                  <a:lnTo>
                    <a:pt x="1625529" y="0"/>
                  </a:lnTo>
                  <a:cubicBezTo>
                    <a:pt x="1659570" y="0"/>
                    <a:pt x="1687165" y="27595"/>
                    <a:pt x="1687165" y="61636"/>
                  </a:cubicBezTo>
                  <a:lnTo>
                    <a:pt x="1687165" y="2040699"/>
                  </a:lnTo>
                  <a:cubicBezTo>
                    <a:pt x="1687165" y="2057047"/>
                    <a:pt x="1680671" y="2072724"/>
                    <a:pt x="1669112" y="2084283"/>
                  </a:cubicBezTo>
                  <a:cubicBezTo>
                    <a:pt x="1657553" y="2095842"/>
                    <a:pt x="1641876" y="2102336"/>
                    <a:pt x="1625529" y="2102336"/>
                  </a:cubicBezTo>
                  <a:lnTo>
                    <a:pt x="61636" y="2102336"/>
                  </a:lnTo>
                  <a:cubicBezTo>
                    <a:pt x="27595" y="2102336"/>
                    <a:pt x="0" y="2074740"/>
                    <a:pt x="0" y="2040699"/>
                  </a:cubicBezTo>
                  <a:lnTo>
                    <a:pt x="0" y="61636"/>
                  </a:lnTo>
                  <a:cubicBezTo>
                    <a:pt x="0" y="27595"/>
                    <a:pt x="27595" y="0"/>
                    <a:pt x="61636"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4"/>
            <p:cNvSpPr txBox="1"/>
            <p:nvPr/>
          </p:nvSpPr>
          <p:spPr>
            <a:xfrm>
              <a:off x="0" y="96753"/>
              <a:ext cx="1687165" cy="2005583"/>
            </a:xfrm>
            <a:prstGeom prst="rect">
              <a:avLst/>
            </a:prstGeom>
            <a:noFill/>
            <a:ln>
              <a:noFill/>
            </a:ln>
          </p:spPr>
          <p:txBody>
            <a:bodyPr anchorCtr="0" anchor="ctr" bIns="50800" lIns="50800" spcFirstLastPara="1" rIns="50800" wrap="square" tIns="50800">
              <a:noAutofit/>
            </a:bodyPr>
            <a:lstStyle/>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The charts indicate that both portfolios are following an upward trend, and if conditions remain favorable, they have the potential to meet our expected returns.  </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After analyzing the performance trends of both portfolios, Mr. Patrick's portfolio demonstrates slightly lower but more consistent and stable returns, even amid the challenges posed by the COVID-19</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68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However, Mr. Peter's portfolio experienced a significant decline during this period, yet it swiftly recovered, generating impressive returns.</a:t>
              </a:r>
              <a:endParaRPr/>
            </a:p>
            <a:p>
              <a:pPr indent="0" lvl="0" marL="0" marR="0" rtl="0" algn="l">
                <a:lnSpc>
                  <a:spcPct val="168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
        <p:nvSpPr>
          <p:cNvPr id="259" name="Google Shape;259;p14"/>
          <p:cNvSpPr txBox="1"/>
          <p:nvPr/>
        </p:nvSpPr>
        <p:spPr>
          <a:xfrm>
            <a:off x="884809" y="406546"/>
            <a:ext cx="4954720" cy="11049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6753" u="sng">
                <a:solidFill>
                  <a:srgbClr val="F4C500"/>
                </a:solidFill>
                <a:latin typeface="Poppins SemiBold"/>
                <a:ea typeface="Poppins SemiBold"/>
                <a:cs typeface="Poppins SemiBold"/>
                <a:sym typeface="Poppins SemiBold"/>
              </a:rPr>
              <a:t>Conclusion</a:t>
            </a:r>
            <a:endParaRPr/>
          </a:p>
        </p:txBody>
      </p:sp>
      <p:sp>
        <p:nvSpPr>
          <p:cNvPr id="260" name="Google Shape;260;p14"/>
          <p:cNvSpPr/>
          <p:nvPr/>
        </p:nvSpPr>
        <p:spPr>
          <a:xfrm rot="-3041020">
            <a:off x="12822042" y="-2006919"/>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4"/>
          <p:cNvSpPr/>
          <p:nvPr/>
        </p:nvSpPr>
        <p:spPr>
          <a:xfrm>
            <a:off x="6565148" y="2827453"/>
            <a:ext cx="11563662" cy="6569124"/>
          </a:xfrm>
          <a:custGeom>
            <a:rect b="b" l="l" r="r" t="t"/>
            <a:pathLst>
              <a:path extrusionOk="0" h="6569124" w="12048547">
                <a:moveTo>
                  <a:pt x="0" y="0"/>
                </a:moveTo>
                <a:lnTo>
                  <a:pt x="12048547" y="0"/>
                </a:lnTo>
                <a:lnTo>
                  <a:pt x="12048547" y="6569124"/>
                </a:lnTo>
                <a:lnTo>
                  <a:pt x="0" y="6569124"/>
                </a:lnTo>
                <a:lnTo>
                  <a:pt x="0" y="0"/>
                </a:lnTo>
                <a:close/>
              </a:path>
            </a:pathLst>
          </a:custGeom>
          <a:blipFill rotWithShape="1">
            <a:blip r:embed="rId6">
              <a:alphaModFix/>
            </a:blip>
            <a:stretch>
              <a:fillRect b="-427" l="0" r="-547" t="-203"/>
            </a:stretch>
          </a:blipFill>
          <a:ln cap="sq" cmpd="sng" w="57150">
            <a:solidFill>
              <a:srgbClr val="83C56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C566"/>
        </a:solidFill>
      </p:bgPr>
    </p:bg>
    <p:spTree>
      <p:nvGrpSpPr>
        <p:cNvPr id="265" name="Shape 265"/>
        <p:cNvGrpSpPr/>
        <p:nvPr/>
      </p:nvGrpSpPr>
      <p:grpSpPr>
        <a:xfrm>
          <a:off x="0" y="0"/>
          <a:ext cx="0" cy="0"/>
          <a:chOff x="0" y="0"/>
          <a:chExt cx="0" cy="0"/>
        </a:xfrm>
      </p:grpSpPr>
      <p:sp>
        <p:nvSpPr>
          <p:cNvPr id="266" name="Google Shape;266;p15"/>
          <p:cNvSpPr txBox="1"/>
          <p:nvPr/>
        </p:nvSpPr>
        <p:spPr>
          <a:xfrm>
            <a:off x="1448447" y="3528635"/>
            <a:ext cx="7620290" cy="155865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0942">
                <a:solidFill>
                  <a:srgbClr val="FFFFFF"/>
                </a:solidFill>
                <a:latin typeface="Poppins SemiBold"/>
                <a:ea typeface="Poppins SemiBold"/>
                <a:cs typeface="Poppins SemiBold"/>
                <a:sym typeface="Poppins SemiBold"/>
              </a:rPr>
              <a:t>Thank You</a:t>
            </a:r>
            <a:endParaRPr/>
          </a:p>
        </p:txBody>
      </p:sp>
      <p:sp>
        <p:nvSpPr>
          <p:cNvPr id="267" name="Google Shape;267;p15"/>
          <p:cNvSpPr txBox="1"/>
          <p:nvPr/>
        </p:nvSpPr>
        <p:spPr>
          <a:xfrm>
            <a:off x="689355" y="5182538"/>
            <a:ext cx="9138473" cy="14675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0280">
                <a:solidFill>
                  <a:srgbClr val="F6DC7B"/>
                </a:solidFill>
                <a:latin typeface="Poppins SemiBold"/>
                <a:ea typeface="Poppins SemiBold"/>
                <a:cs typeface="Poppins SemiBold"/>
                <a:sym typeface="Poppins SemiBold"/>
              </a:rPr>
              <a:t> For Your Time</a:t>
            </a:r>
            <a:endParaRPr/>
          </a:p>
        </p:txBody>
      </p:sp>
      <p:sp>
        <p:nvSpPr>
          <p:cNvPr id="268" name="Google Shape;268;p15"/>
          <p:cNvSpPr/>
          <p:nvPr/>
        </p:nvSpPr>
        <p:spPr>
          <a:xfrm flipH="1">
            <a:off x="10147435" y="559848"/>
            <a:ext cx="9300745" cy="8698452"/>
          </a:xfrm>
          <a:custGeom>
            <a:rect b="b" l="l" r="r" t="t"/>
            <a:pathLst>
              <a:path extrusionOk="0" h="8698452" w="9300745">
                <a:moveTo>
                  <a:pt x="9300745" y="0"/>
                </a:moveTo>
                <a:lnTo>
                  <a:pt x="0" y="0"/>
                </a:lnTo>
                <a:lnTo>
                  <a:pt x="0" y="8698452"/>
                </a:lnTo>
                <a:lnTo>
                  <a:pt x="9300745" y="8698452"/>
                </a:lnTo>
                <a:lnTo>
                  <a:pt x="9300745" y="0"/>
                </a:lnTo>
                <a:close/>
              </a:path>
            </a:pathLst>
          </a:custGeom>
          <a:blipFill rotWithShape="1">
            <a:blip r:embed="rId3">
              <a:alphaModFix/>
            </a:blip>
            <a:stretch>
              <a:fillRect b="-25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5"/>
          <p:cNvSpPr/>
          <p:nvPr/>
        </p:nvSpPr>
        <p:spPr>
          <a:xfrm rot="-1420603">
            <a:off x="-1382537" y="-2042692"/>
            <a:ext cx="4143784" cy="4091045"/>
          </a:xfrm>
          <a:custGeom>
            <a:rect b="b" l="l" r="r" t="t"/>
            <a:pathLst>
              <a:path extrusionOk="0" h="4091045" w="4143784">
                <a:moveTo>
                  <a:pt x="0" y="0"/>
                </a:moveTo>
                <a:lnTo>
                  <a:pt x="4143784" y="0"/>
                </a:lnTo>
                <a:lnTo>
                  <a:pt x="4143784" y="4091044"/>
                </a:lnTo>
                <a:lnTo>
                  <a:pt x="0" y="4091044"/>
                </a:lnTo>
                <a:lnTo>
                  <a:pt x="0" y="0"/>
                </a:lnTo>
                <a:close/>
              </a:path>
            </a:pathLst>
          </a:custGeom>
          <a:blipFill rotWithShape="1">
            <a:blip r:embed="rId4">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rot="-3041020">
            <a:off x="-2158173" y="-1801494"/>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 name="Google Shape;97;p2"/>
          <p:cNvGrpSpPr/>
          <p:nvPr/>
        </p:nvGrpSpPr>
        <p:grpSpPr>
          <a:xfrm>
            <a:off x="5449304" y="1340940"/>
            <a:ext cx="8835628" cy="3483917"/>
            <a:chOff x="0" y="-147478"/>
            <a:chExt cx="2327079" cy="917575"/>
          </a:xfrm>
        </p:grpSpPr>
        <p:sp>
          <p:nvSpPr>
            <p:cNvPr id="98" name="Google Shape;98;p2"/>
            <p:cNvSpPr/>
            <p:nvPr/>
          </p:nvSpPr>
          <p:spPr>
            <a:xfrm>
              <a:off x="0" y="0"/>
              <a:ext cx="2327079" cy="673908"/>
            </a:xfrm>
            <a:custGeom>
              <a:rect b="b" l="l" r="r" t="t"/>
              <a:pathLst>
                <a:path extrusionOk="0" h="673908" w="2327079">
                  <a:moveTo>
                    <a:pt x="44687" y="0"/>
                  </a:moveTo>
                  <a:lnTo>
                    <a:pt x="2282392" y="0"/>
                  </a:lnTo>
                  <a:cubicBezTo>
                    <a:pt x="2307072" y="0"/>
                    <a:pt x="2327079" y="20007"/>
                    <a:pt x="2327079" y="44687"/>
                  </a:cubicBezTo>
                  <a:lnTo>
                    <a:pt x="2327079" y="629221"/>
                  </a:lnTo>
                  <a:cubicBezTo>
                    <a:pt x="2327079" y="653901"/>
                    <a:pt x="2307072" y="673908"/>
                    <a:pt x="2282392" y="673908"/>
                  </a:cubicBezTo>
                  <a:lnTo>
                    <a:pt x="44687" y="673908"/>
                  </a:lnTo>
                  <a:cubicBezTo>
                    <a:pt x="20007" y="673908"/>
                    <a:pt x="0" y="653901"/>
                    <a:pt x="0" y="629221"/>
                  </a:cubicBezTo>
                  <a:lnTo>
                    <a:pt x="0" y="44687"/>
                  </a:lnTo>
                  <a:cubicBezTo>
                    <a:pt x="0" y="20007"/>
                    <a:pt x="20007" y="0"/>
                    <a:pt x="44687"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2"/>
            <p:cNvSpPr txBox="1"/>
            <p:nvPr/>
          </p:nvSpPr>
          <p:spPr>
            <a:xfrm>
              <a:off x="33304" y="-147478"/>
              <a:ext cx="2237444"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Analyze a portfolio of stocks to provide consultation to two different investors, Mr. Patrick Jyenger and Mr. Peter Jyenger based on their requirements and financial goals.</a:t>
              </a:r>
              <a:endParaRPr/>
            </a:p>
          </p:txBody>
        </p:sp>
      </p:grpSp>
      <p:sp>
        <p:nvSpPr>
          <p:cNvPr id="100" name="Google Shape;100;p2"/>
          <p:cNvSpPr/>
          <p:nvPr/>
        </p:nvSpPr>
        <p:spPr>
          <a:xfrm rot="-3041020">
            <a:off x="13905026" y="6810834"/>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2"/>
          <p:cNvSpPr txBox="1"/>
          <p:nvPr/>
        </p:nvSpPr>
        <p:spPr>
          <a:xfrm>
            <a:off x="5770161" y="448588"/>
            <a:ext cx="8856062" cy="129540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1" lang="en-US" sz="8026" u="sng">
                <a:solidFill>
                  <a:srgbClr val="F4C500"/>
                </a:solidFill>
                <a:latin typeface="Poppins"/>
                <a:ea typeface="Poppins"/>
                <a:cs typeface="Poppins"/>
                <a:sym typeface="Poppins"/>
              </a:rPr>
              <a:t>Objective </a:t>
            </a:r>
            <a:endParaRPr/>
          </a:p>
        </p:txBody>
      </p:sp>
      <p:grpSp>
        <p:nvGrpSpPr>
          <p:cNvPr id="102" name="Google Shape;102;p2"/>
          <p:cNvGrpSpPr/>
          <p:nvPr/>
        </p:nvGrpSpPr>
        <p:grpSpPr>
          <a:xfrm>
            <a:off x="5332615" y="4459640"/>
            <a:ext cx="9074058" cy="5181385"/>
            <a:chOff x="-30733" y="0"/>
            <a:chExt cx="2389875" cy="1364645"/>
          </a:xfrm>
        </p:grpSpPr>
        <p:sp>
          <p:nvSpPr>
            <p:cNvPr id="103" name="Google Shape;103;p2"/>
            <p:cNvSpPr/>
            <p:nvPr/>
          </p:nvSpPr>
          <p:spPr>
            <a:xfrm>
              <a:off x="0" y="0"/>
              <a:ext cx="2359142" cy="1364645"/>
            </a:xfrm>
            <a:custGeom>
              <a:rect b="b" l="l" r="r" t="t"/>
              <a:pathLst>
                <a:path extrusionOk="0" h="1364645" w="2359142">
                  <a:moveTo>
                    <a:pt x="44080" y="0"/>
                  </a:moveTo>
                  <a:lnTo>
                    <a:pt x="2315063" y="0"/>
                  </a:lnTo>
                  <a:cubicBezTo>
                    <a:pt x="2326754" y="0"/>
                    <a:pt x="2337965" y="4644"/>
                    <a:pt x="2346232" y="12911"/>
                  </a:cubicBezTo>
                  <a:cubicBezTo>
                    <a:pt x="2354498" y="21177"/>
                    <a:pt x="2359142" y="32389"/>
                    <a:pt x="2359142" y="44080"/>
                  </a:cubicBezTo>
                  <a:lnTo>
                    <a:pt x="2359142" y="1320566"/>
                  </a:lnTo>
                  <a:cubicBezTo>
                    <a:pt x="2359142" y="1332256"/>
                    <a:pt x="2354498" y="1343468"/>
                    <a:pt x="2346232" y="1351735"/>
                  </a:cubicBezTo>
                  <a:cubicBezTo>
                    <a:pt x="2337965" y="1360001"/>
                    <a:pt x="2326754" y="1364645"/>
                    <a:pt x="2315063" y="1364645"/>
                  </a:cubicBezTo>
                  <a:lnTo>
                    <a:pt x="44080" y="1364645"/>
                  </a:lnTo>
                  <a:cubicBezTo>
                    <a:pt x="32389" y="1364645"/>
                    <a:pt x="21177" y="1360001"/>
                    <a:pt x="12911" y="1351735"/>
                  </a:cubicBezTo>
                  <a:cubicBezTo>
                    <a:pt x="4644" y="1343468"/>
                    <a:pt x="0" y="1332256"/>
                    <a:pt x="0" y="1320566"/>
                  </a:cubicBezTo>
                  <a:lnTo>
                    <a:pt x="0" y="44080"/>
                  </a:lnTo>
                  <a:cubicBezTo>
                    <a:pt x="0" y="32389"/>
                    <a:pt x="4644" y="21177"/>
                    <a:pt x="12911" y="12911"/>
                  </a:cubicBezTo>
                  <a:cubicBezTo>
                    <a:pt x="21177" y="4644"/>
                    <a:pt x="32389" y="0"/>
                    <a:pt x="44080"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2"/>
            <p:cNvSpPr txBox="1"/>
            <p:nvPr/>
          </p:nvSpPr>
          <p:spPr>
            <a:xfrm>
              <a:off x="-30733" y="96189"/>
              <a:ext cx="2327079" cy="1167656"/>
            </a:xfrm>
            <a:prstGeom prst="rect">
              <a:avLst/>
            </a:prstGeom>
            <a:noFill/>
            <a:ln>
              <a:noFill/>
            </a:ln>
          </p:spPr>
          <p:txBody>
            <a:bodyPr anchorCtr="0" anchor="ctr" bIns="50800" lIns="50800" spcFirstLastPara="1" rIns="50800" wrap="square" tIns="50800">
              <a:noAutofit/>
            </a:bodyPr>
            <a:lstStyle/>
            <a:p>
              <a:pPr indent="0" lvl="0" marL="0" marR="0" rtl="0" algn="ctr">
                <a:lnSpc>
                  <a:spcPct val="207777"/>
                </a:lnSpc>
                <a:spcBef>
                  <a:spcPts val="0"/>
                </a:spcBef>
                <a:spcAft>
                  <a:spcPts val="0"/>
                </a:spcAft>
                <a:buNone/>
              </a:pPr>
              <a:r>
                <a:t/>
              </a:r>
              <a:endParaRPr sz="1800">
                <a:solidFill>
                  <a:schemeClr val="dk1"/>
                </a:solidFill>
                <a:latin typeface="Calibri"/>
                <a:ea typeface="Calibri"/>
                <a:cs typeface="Calibri"/>
                <a:sym typeface="Calibri"/>
              </a:endParaRPr>
            </a:p>
            <a:p>
              <a:pPr indent="-237490" lvl="1" marL="474981" marR="0" rtl="0" algn="ctr">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Advise Mr. Patrick Jyengar on constructing a stock portfolio aligned with his risk tolerance, aiming to double his $500,000 investment in five years for acquiring a minority stake in Naturo.</a:t>
              </a:r>
              <a:endParaRPr/>
            </a:p>
            <a:p>
              <a:pPr indent="0" lvl="0" marL="0" marR="0" rtl="0" algn="ctr">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ctr">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Recommend a high-risk stock selection to Mr. Peter Jyengar, considering his risk appetite, to achieve substantial returns on his $1 million investment within a five-year timeframe for the expansion of JWW.</a:t>
              </a:r>
              <a:endParaRPr/>
            </a:p>
            <a:p>
              <a:pPr indent="0" lvl="0" marL="0" marR="0" rtl="0" algn="ctr">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
        <p:nvSpPr>
          <p:cNvPr id="105" name="Google Shape;105;p2"/>
          <p:cNvSpPr/>
          <p:nvPr/>
        </p:nvSpPr>
        <p:spPr>
          <a:xfrm>
            <a:off x="-273917" y="888751"/>
            <a:ext cx="5723221" cy="9745139"/>
          </a:xfrm>
          <a:custGeom>
            <a:rect b="b" l="l" r="r" t="t"/>
            <a:pathLst>
              <a:path extrusionOk="0" h="9745139" w="5723221">
                <a:moveTo>
                  <a:pt x="0" y="0"/>
                </a:moveTo>
                <a:lnTo>
                  <a:pt x="5723221" y="0"/>
                </a:lnTo>
                <a:lnTo>
                  <a:pt x="5723221" y="9745139"/>
                </a:lnTo>
                <a:lnTo>
                  <a:pt x="0" y="9745139"/>
                </a:lnTo>
                <a:lnTo>
                  <a:pt x="0" y="0"/>
                </a:lnTo>
                <a:close/>
              </a:path>
            </a:pathLst>
          </a:custGeom>
          <a:blipFill rotWithShape="1">
            <a:blip r:embed="rId4">
              <a:alphaModFix/>
            </a:blip>
            <a:stretch>
              <a:fillRect b="-266" l="0" r="0" t="-2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2"/>
          <p:cNvSpPr/>
          <p:nvPr/>
        </p:nvSpPr>
        <p:spPr>
          <a:xfrm>
            <a:off x="14565821" y="1045894"/>
            <a:ext cx="3722179" cy="9430853"/>
          </a:xfrm>
          <a:custGeom>
            <a:rect b="b" l="l" r="r" t="t"/>
            <a:pathLst>
              <a:path extrusionOk="0" h="9430853" w="3722179">
                <a:moveTo>
                  <a:pt x="0" y="0"/>
                </a:moveTo>
                <a:lnTo>
                  <a:pt x="3722179" y="0"/>
                </a:lnTo>
                <a:lnTo>
                  <a:pt x="3722179" y="9430853"/>
                </a:lnTo>
                <a:lnTo>
                  <a:pt x="0" y="9430853"/>
                </a:lnTo>
                <a:lnTo>
                  <a:pt x="0" y="0"/>
                </a:lnTo>
                <a:close/>
              </a:path>
            </a:pathLst>
          </a:custGeom>
          <a:blipFill rotWithShape="1">
            <a:blip r:embed="rId5">
              <a:alphaModFix/>
            </a:blip>
            <a:stretch>
              <a:fillRect b="-116" l="0" r="0" t="-1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3"/>
          <p:cNvGrpSpPr/>
          <p:nvPr/>
        </p:nvGrpSpPr>
        <p:grpSpPr>
          <a:xfrm>
            <a:off x="182425" y="1006350"/>
            <a:ext cx="13408298" cy="9100575"/>
            <a:chOff x="0" y="0"/>
            <a:chExt cx="955027" cy="642324"/>
          </a:xfrm>
        </p:grpSpPr>
        <p:sp>
          <p:nvSpPr>
            <p:cNvPr id="112" name="Google Shape;112;p3"/>
            <p:cNvSpPr/>
            <p:nvPr/>
          </p:nvSpPr>
          <p:spPr>
            <a:xfrm>
              <a:off x="0" y="0"/>
              <a:ext cx="955027" cy="642324"/>
            </a:xfrm>
            <a:custGeom>
              <a:rect b="b" l="l" r="r" t="t"/>
              <a:pathLst>
                <a:path extrusionOk="0" h="642324" w="955027">
                  <a:moveTo>
                    <a:pt x="11747" y="0"/>
                  </a:moveTo>
                  <a:lnTo>
                    <a:pt x="943280" y="0"/>
                  </a:lnTo>
                  <a:cubicBezTo>
                    <a:pt x="946396" y="0"/>
                    <a:pt x="949384" y="1238"/>
                    <a:pt x="951587" y="3441"/>
                  </a:cubicBezTo>
                  <a:cubicBezTo>
                    <a:pt x="953790" y="5644"/>
                    <a:pt x="955027" y="8632"/>
                    <a:pt x="955027" y="11747"/>
                  </a:cubicBezTo>
                  <a:lnTo>
                    <a:pt x="955027" y="630577"/>
                  </a:lnTo>
                  <a:cubicBezTo>
                    <a:pt x="955027" y="633692"/>
                    <a:pt x="953790" y="636680"/>
                    <a:pt x="951587" y="638883"/>
                  </a:cubicBezTo>
                  <a:cubicBezTo>
                    <a:pt x="949384" y="641086"/>
                    <a:pt x="946396" y="642324"/>
                    <a:pt x="943280" y="642324"/>
                  </a:cubicBezTo>
                  <a:lnTo>
                    <a:pt x="11747" y="642324"/>
                  </a:lnTo>
                  <a:cubicBezTo>
                    <a:pt x="8632" y="642324"/>
                    <a:pt x="5644" y="641086"/>
                    <a:pt x="3441" y="638883"/>
                  </a:cubicBezTo>
                  <a:cubicBezTo>
                    <a:pt x="1238" y="636680"/>
                    <a:pt x="0" y="633692"/>
                    <a:pt x="0" y="630577"/>
                  </a:cubicBezTo>
                  <a:lnTo>
                    <a:pt x="0" y="11747"/>
                  </a:lnTo>
                  <a:cubicBezTo>
                    <a:pt x="0" y="8632"/>
                    <a:pt x="1238" y="5644"/>
                    <a:pt x="3441" y="3441"/>
                  </a:cubicBezTo>
                  <a:cubicBezTo>
                    <a:pt x="5644" y="1238"/>
                    <a:pt x="8632" y="0"/>
                    <a:pt x="11747"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3"/>
            <p:cNvSpPr txBox="1"/>
            <p:nvPr/>
          </p:nvSpPr>
          <p:spPr>
            <a:xfrm>
              <a:off x="0" y="108821"/>
              <a:ext cx="943800" cy="489600"/>
            </a:xfrm>
            <a:prstGeom prst="rect">
              <a:avLst/>
            </a:prstGeom>
            <a:noFill/>
            <a:ln>
              <a:noFill/>
            </a:ln>
          </p:spPr>
          <p:txBody>
            <a:bodyPr anchorCtr="0" anchor="ctr" bIns="50800" lIns="50800" spcFirstLastPara="1" rIns="50800" wrap="square" tIns="50800">
              <a:noAutofit/>
            </a:bodyPr>
            <a:lstStyle/>
            <a:p>
              <a:pPr indent="0" lvl="0" marL="0" marR="0" rtl="0" algn="just">
                <a:lnSpc>
                  <a:spcPct val="170000"/>
                </a:lnSpc>
                <a:spcBef>
                  <a:spcPts val="0"/>
                </a:spcBef>
                <a:spcAft>
                  <a:spcPts val="0"/>
                </a:spcAft>
                <a:buNone/>
              </a:pPr>
              <a:r>
                <a:rPr b="1" lang="en-US" sz="2200">
                  <a:solidFill>
                    <a:srgbClr val="FFFFFF"/>
                  </a:solidFill>
                  <a:latin typeface="Montserrat"/>
                  <a:ea typeface="Montserrat"/>
                  <a:cs typeface="Montserrat"/>
                  <a:sym typeface="Montserrat"/>
                </a:rPr>
                <a:t>We were provided with the following information for 24 stocks of leading companies listed on the New York Stock Exchange(NYSE):</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Date</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Open price: Price of stock at the start of the day</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Close price: Price of stock at the end of the day</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High price: Highest price reached by the stock on that day</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Low price: Lowest price reached by the stock on that day</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Adjusted close price: Stock price adjusted to include the annual returns (dividends) that the company offers to the shareholders</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Volume traded: Number of stocks traded on the day</a:t>
              </a:r>
              <a:endParaRPr/>
            </a:p>
            <a:p>
              <a:pPr indent="0" lvl="0" marL="0" marR="0" rtl="0" algn="just">
                <a:lnSpc>
                  <a:spcPct val="170000"/>
                </a:lnSpc>
                <a:spcBef>
                  <a:spcPts val="0"/>
                </a:spcBef>
                <a:spcAft>
                  <a:spcPts val="0"/>
                </a:spcAft>
                <a:buNone/>
              </a:pPr>
              <a:r>
                <a:rPr b="1" lang="en-US" sz="2200">
                  <a:solidFill>
                    <a:srgbClr val="FFFFFF"/>
                  </a:solidFill>
                  <a:latin typeface="Montserrat"/>
                  <a:ea typeface="Montserrat"/>
                  <a:cs typeface="Montserrat"/>
                  <a:sym typeface="Montserrat"/>
                </a:rPr>
                <a:t>The information for every stock ranges from 1st October 2010 to 30th September 2020.</a:t>
              </a:r>
              <a:endParaRPr/>
            </a:p>
            <a:p>
              <a:pPr indent="0" lvl="0" marL="0" marR="0" rtl="0" algn="just">
                <a:lnSpc>
                  <a:spcPct val="170000"/>
                </a:lnSpc>
                <a:spcBef>
                  <a:spcPts val="0"/>
                </a:spcBef>
                <a:spcAft>
                  <a:spcPts val="0"/>
                </a:spcAft>
                <a:buNone/>
              </a:pPr>
              <a:r>
                <a:rPr b="1" lang="en-US" sz="2200">
                  <a:solidFill>
                    <a:srgbClr val="FFFFFF"/>
                  </a:solidFill>
                  <a:latin typeface="Montserrat"/>
                  <a:ea typeface="Montserrat"/>
                  <a:cs typeface="Montserrat"/>
                  <a:sym typeface="Montserrat"/>
                </a:rPr>
                <a:t>The stocks belong to different domains:</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Technology/IT</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Travel/Aviation/Hospitality</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Banking/Financial Services and Insurance</a:t>
              </a:r>
              <a:endParaRPr/>
            </a:p>
            <a:p>
              <a:pPr indent="-237490" lvl="1" marL="474981" marR="0" rtl="0" algn="just">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Pharmaceuticals/Healthcare/Life Sciences</a:t>
              </a:r>
              <a:endParaRPr/>
            </a:p>
            <a:p>
              <a:pPr indent="0" lvl="0" marL="0" marR="0" rtl="0" algn="just">
                <a:lnSpc>
                  <a:spcPct val="170000"/>
                </a:lnSpc>
                <a:spcBef>
                  <a:spcPts val="0"/>
                </a:spcBef>
                <a:spcAft>
                  <a:spcPts val="0"/>
                </a:spcAft>
                <a:buNone/>
              </a:pPr>
              <a:r>
                <a:rPr b="1" lang="en-US" sz="2200">
                  <a:solidFill>
                    <a:srgbClr val="FFFFFF"/>
                  </a:solidFill>
                  <a:latin typeface="Montserrat"/>
                  <a:ea typeface="Montserrat"/>
                  <a:cs typeface="Montserrat"/>
                  <a:sym typeface="Montserrat"/>
                </a:rPr>
                <a:t>To help us with the market benchmark, we were given the S&amp;P 500 index prices for the same period.</a:t>
              </a:r>
              <a:endParaRPr/>
            </a:p>
          </p:txBody>
        </p:sp>
      </p:grpSp>
      <p:sp>
        <p:nvSpPr>
          <p:cNvPr id="114" name="Google Shape;114;p3"/>
          <p:cNvSpPr txBox="1"/>
          <p:nvPr/>
        </p:nvSpPr>
        <p:spPr>
          <a:xfrm>
            <a:off x="1524000" y="1"/>
            <a:ext cx="8811000" cy="1039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u="sng">
                <a:solidFill>
                  <a:srgbClr val="F4C500"/>
                </a:solidFill>
                <a:latin typeface="Poppins SemiBold"/>
                <a:ea typeface="Poppins SemiBold"/>
                <a:cs typeface="Poppins SemiBold"/>
                <a:sym typeface="Poppins SemiBold"/>
              </a:rPr>
              <a:t>Data Description</a:t>
            </a:r>
            <a:endParaRPr/>
          </a:p>
        </p:txBody>
      </p:sp>
      <p:sp>
        <p:nvSpPr>
          <p:cNvPr id="115" name="Google Shape;115;p3"/>
          <p:cNvSpPr/>
          <p:nvPr/>
        </p:nvSpPr>
        <p:spPr>
          <a:xfrm>
            <a:off x="15192397" y="3131409"/>
            <a:ext cx="2922891" cy="6030131"/>
          </a:xfrm>
          <a:custGeom>
            <a:rect b="b" l="l" r="r" t="t"/>
            <a:pathLst>
              <a:path extrusionOk="0" h="6030131" w="2922891">
                <a:moveTo>
                  <a:pt x="0" y="0"/>
                </a:moveTo>
                <a:lnTo>
                  <a:pt x="2922891" y="0"/>
                </a:lnTo>
                <a:lnTo>
                  <a:pt x="2922891" y="6030131"/>
                </a:lnTo>
                <a:lnTo>
                  <a:pt x="0" y="6030131"/>
                </a:lnTo>
                <a:lnTo>
                  <a:pt x="0" y="0"/>
                </a:lnTo>
                <a:close/>
              </a:path>
            </a:pathLst>
          </a:custGeom>
          <a:blipFill rotWithShape="1">
            <a:blip r:embed="rId3">
              <a:alphaModFix/>
            </a:blip>
            <a:stretch>
              <a:fillRect b="0" l="-15469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p:nvPr/>
        </p:nvSpPr>
        <p:spPr>
          <a:xfrm flipH="1">
            <a:off x="13590741" y="8350296"/>
            <a:ext cx="4697259" cy="1816008"/>
          </a:xfrm>
          <a:custGeom>
            <a:rect b="b" l="l" r="r" t="t"/>
            <a:pathLst>
              <a:path extrusionOk="0" h="1816008" w="4697259">
                <a:moveTo>
                  <a:pt x="4697259" y="0"/>
                </a:moveTo>
                <a:lnTo>
                  <a:pt x="0" y="0"/>
                </a:lnTo>
                <a:lnTo>
                  <a:pt x="0" y="1816008"/>
                </a:lnTo>
                <a:lnTo>
                  <a:pt x="4697259" y="1816008"/>
                </a:lnTo>
                <a:lnTo>
                  <a:pt x="4697259" y="0"/>
                </a:lnTo>
                <a:close/>
              </a:path>
            </a:pathLst>
          </a:custGeom>
          <a:blipFill rotWithShape="1">
            <a:blip r:embed="rId4">
              <a:alphaModFix/>
            </a:blip>
            <a:stretch>
              <a:fillRect b="-1460" l="0" r="0" t="-14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3"/>
          <p:cNvSpPr/>
          <p:nvPr/>
        </p:nvSpPr>
        <p:spPr>
          <a:xfrm rot="-4010334">
            <a:off x="14808435" y="-3526586"/>
            <a:ext cx="6959131" cy="6870560"/>
          </a:xfrm>
          <a:custGeom>
            <a:rect b="b" l="l" r="r" t="t"/>
            <a:pathLst>
              <a:path extrusionOk="0" h="6870560" w="6959131">
                <a:moveTo>
                  <a:pt x="0" y="0"/>
                </a:moveTo>
                <a:lnTo>
                  <a:pt x="6959130" y="0"/>
                </a:lnTo>
                <a:lnTo>
                  <a:pt x="6959130" y="6870560"/>
                </a:lnTo>
                <a:lnTo>
                  <a:pt x="0" y="6870560"/>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p:nvPr/>
        </p:nvSpPr>
        <p:spPr>
          <a:xfrm rot="-3041020">
            <a:off x="12822042" y="-2006919"/>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4"/>
          <p:cNvSpPr/>
          <p:nvPr/>
        </p:nvSpPr>
        <p:spPr>
          <a:xfrm rot="-3041020">
            <a:off x="13905026" y="6810834"/>
            <a:ext cx="5733358" cy="5660388"/>
          </a:xfrm>
          <a:custGeom>
            <a:rect b="b" l="l" r="r" t="t"/>
            <a:pathLst>
              <a:path extrusionOk="0" h="5660388" w="5733358">
                <a:moveTo>
                  <a:pt x="0" y="0"/>
                </a:moveTo>
                <a:lnTo>
                  <a:pt x="5733358" y="0"/>
                </a:lnTo>
                <a:lnTo>
                  <a:pt x="5733358" y="5660388"/>
                </a:lnTo>
                <a:lnTo>
                  <a:pt x="0" y="5660388"/>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4"/>
          <p:cNvSpPr/>
          <p:nvPr/>
        </p:nvSpPr>
        <p:spPr>
          <a:xfrm flipH="1">
            <a:off x="12954000" y="2053936"/>
            <a:ext cx="5334000" cy="8229600"/>
          </a:xfrm>
          <a:custGeom>
            <a:rect b="b" l="l" r="r" t="t"/>
            <a:pathLst>
              <a:path extrusionOk="0" h="8229600" w="9207944">
                <a:moveTo>
                  <a:pt x="9207944" y="0"/>
                </a:moveTo>
                <a:lnTo>
                  <a:pt x="0" y="0"/>
                </a:lnTo>
                <a:lnTo>
                  <a:pt x="0" y="8229600"/>
                </a:lnTo>
                <a:lnTo>
                  <a:pt x="9207944" y="8229600"/>
                </a:lnTo>
                <a:lnTo>
                  <a:pt x="9207944" y="0"/>
                </a:lnTo>
                <a:close/>
              </a:path>
            </a:pathLst>
          </a:custGeom>
          <a:blipFill rotWithShape="1">
            <a:blip r:embed="rId4">
              <a:alphaModFix/>
            </a:blip>
            <a:stretch>
              <a:fillRect b="0" l="-5449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4"/>
          <p:cNvSpPr txBox="1"/>
          <p:nvPr/>
        </p:nvSpPr>
        <p:spPr>
          <a:xfrm>
            <a:off x="2879342" y="76200"/>
            <a:ext cx="745175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6753" u="sng">
                <a:solidFill>
                  <a:srgbClr val="F4C500"/>
                </a:solidFill>
                <a:latin typeface="Poppins"/>
                <a:ea typeface="Poppins"/>
                <a:cs typeface="Poppins"/>
                <a:sym typeface="Poppins"/>
              </a:rPr>
              <a:t>Methodology</a:t>
            </a:r>
            <a:endParaRPr/>
          </a:p>
        </p:txBody>
      </p:sp>
      <p:grpSp>
        <p:nvGrpSpPr>
          <p:cNvPr id="126" name="Google Shape;126;p4"/>
          <p:cNvGrpSpPr/>
          <p:nvPr/>
        </p:nvGrpSpPr>
        <p:grpSpPr>
          <a:xfrm>
            <a:off x="228600" y="1181100"/>
            <a:ext cx="12455235" cy="8873175"/>
            <a:chOff x="8939" y="4561"/>
            <a:chExt cx="3211618" cy="2346711"/>
          </a:xfrm>
        </p:grpSpPr>
        <p:sp>
          <p:nvSpPr>
            <p:cNvPr id="127" name="Google Shape;127;p4"/>
            <p:cNvSpPr/>
            <p:nvPr/>
          </p:nvSpPr>
          <p:spPr>
            <a:xfrm>
              <a:off x="8939" y="4561"/>
              <a:ext cx="3211618" cy="2346711"/>
            </a:xfrm>
            <a:custGeom>
              <a:rect b="b" l="l" r="r" t="t"/>
              <a:pathLst>
                <a:path extrusionOk="0" h="2346711" w="3211618">
                  <a:moveTo>
                    <a:pt x="32379" y="0"/>
                  </a:moveTo>
                  <a:lnTo>
                    <a:pt x="3179238" y="0"/>
                  </a:lnTo>
                  <a:cubicBezTo>
                    <a:pt x="3197121" y="0"/>
                    <a:pt x="3211618" y="14497"/>
                    <a:pt x="3211618" y="32379"/>
                  </a:cubicBezTo>
                  <a:lnTo>
                    <a:pt x="3211618" y="2314331"/>
                  </a:lnTo>
                  <a:cubicBezTo>
                    <a:pt x="3211618" y="2322919"/>
                    <a:pt x="3208206" y="2331155"/>
                    <a:pt x="3202134" y="2337227"/>
                  </a:cubicBezTo>
                  <a:cubicBezTo>
                    <a:pt x="3196062" y="2343299"/>
                    <a:pt x="3187826" y="2346711"/>
                    <a:pt x="3179238" y="2346711"/>
                  </a:cubicBezTo>
                  <a:lnTo>
                    <a:pt x="32379" y="2346711"/>
                  </a:lnTo>
                  <a:cubicBezTo>
                    <a:pt x="23792" y="2346711"/>
                    <a:pt x="15556" y="2343299"/>
                    <a:pt x="9484" y="2337227"/>
                  </a:cubicBezTo>
                  <a:cubicBezTo>
                    <a:pt x="3411" y="2331155"/>
                    <a:pt x="0" y="2322919"/>
                    <a:pt x="0" y="2314331"/>
                  </a:cubicBezTo>
                  <a:lnTo>
                    <a:pt x="0" y="32379"/>
                  </a:lnTo>
                  <a:cubicBezTo>
                    <a:pt x="0" y="23792"/>
                    <a:pt x="3411" y="15556"/>
                    <a:pt x="9484" y="9484"/>
                  </a:cubicBezTo>
                  <a:cubicBezTo>
                    <a:pt x="15556" y="3411"/>
                    <a:pt x="23792" y="0"/>
                    <a:pt x="32379" y="0"/>
                  </a:cubicBezTo>
                  <a:close/>
                </a:path>
              </a:pathLst>
            </a:custGeom>
            <a:solidFill>
              <a:srgbClr val="83C5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
            <p:cNvSpPr txBox="1"/>
            <p:nvPr/>
          </p:nvSpPr>
          <p:spPr>
            <a:xfrm>
              <a:off x="36269" y="82556"/>
              <a:ext cx="3156958" cy="2265979"/>
            </a:xfrm>
            <a:prstGeom prst="rect">
              <a:avLst/>
            </a:prstGeom>
            <a:noFill/>
            <a:ln>
              <a:noFill/>
            </a:ln>
          </p:spPr>
          <p:txBody>
            <a:bodyPr anchorCtr="0" anchor="ctr" bIns="50800" lIns="50800" spcFirstLastPara="1" rIns="50800" wrap="square" tIns="50800">
              <a:noAutofit/>
            </a:bodyPr>
            <a:lstStyle/>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Data Cleaning and Inspecting</a:t>
              </a:r>
              <a:endParaRPr/>
            </a:p>
            <a:p>
              <a:pPr indent="0" lvl="0" marL="0" marR="0" rtl="0" algn="l">
                <a:lnSpc>
                  <a:spcPct val="170000"/>
                </a:lnSpc>
                <a:spcBef>
                  <a:spcPts val="0"/>
                </a:spcBef>
                <a:spcAft>
                  <a:spcPts val="0"/>
                </a:spcAft>
                <a:buNone/>
              </a:pPr>
              <a:r>
                <a:rPr b="1" lang="en-US" sz="2200">
                  <a:solidFill>
                    <a:srgbClr val="FFFFFF"/>
                  </a:solidFill>
                  <a:latin typeface="Montserrat"/>
                  <a:ea typeface="Montserrat"/>
                  <a:cs typeface="Montserrat"/>
                  <a:sym typeface="Montserrat"/>
                </a:rPr>
                <a:t>Checked the dataset for any missing values and confirmed that no columns have null entries</a:t>
              </a:r>
              <a:endParaRPr/>
            </a:p>
            <a:p>
              <a:pPr indent="0" lvl="0" marL="0" marR="0" rtl="0" algn="l">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Data Visualization</a:t>
              </a:r>
              <a:endParaRPr/>
            </a:p>
            <a:p>
              <a:pPr indent="0" lvl="0" marL="0" marR="0" rtl="0" algn="l">
                <a:lnSpc>
                  <a:spcPct val="170000"/>
                </a:lnSpc>
                <a:spcBef>
                  <a:spcPts val="0"/>
                </a:spcBef>
                <a:spcAft>
                  <a:spcPts val="0"/>
                </a:spcAft>
                <a:buNone/>
              </a:pPr>
              <a:r>
                <a:rPr b="1" lang="en-US" sz="2200">
                  <a:solidFill>
                    <a:srgbClr val="FFFFFF"/>
                  </a:solidFill>
                  <a:latin typeface="Montserrat"/>
                  <a:ea typeface="Montserrat"/>
                  <a:cs typeface="Montserrat"/>
                  <a:sym typeface="Montserrat"/>
                </a:rPr>
                <a:t>Created a variety of visual representations, such as bar charts, line charts, and correlation matrices, to help me better understand the dataset. Also used Power BI to create more attractive visualizations</a:t>
              </a:r>
              <a:endParaRPr/>
            </a:p>
            <a:p>
              <a:pPr indent="0" lvl="0" marL="0" marR="0" rtl="0" algn="l">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Data Analysis</a:t>
              </a:r>
              <a:endParaRPr/>
            </a:p>
            <a:p>
              <a:pPr indent="0" lvl="0" marL="0" marR="0" rtl="0" algn="l">
                <a:lnSpc>
                  <a:spcPct val="170000"/>
                </a:lnSpc>
                <a:spcBef>
                  <a:spcPts val="0"/>
                </a:spcBef>
                <a:spcAft>
                  <a:spcPts val="0"/>
                </a:spcAft>
                <a:buNone/>
              </a:pPr>
              <a:r>
                <a:rPr b="1" lang="en-US" sz="2200">
                  <a:solidFill>
                    <a:srgbClr val="FFFFFF"/>
                  </a:solidFill>
                  <a:latin typeface="Montserrat"/>
                  <a:ea typeface="Montserrat"/>
                  <a:cs typeface="Montserrat"/>
                  <a:sym typeface="Montserrat"/>
                </a:rPr>
                <a:t>Performed Sector analysis to understand the impact of the pandemic on each sector.</a:t>
              </a:r>
              <a:endParaRPr/>
            </a:p>
            <a:p>
              <a:pPr indent="0" lvl="0" marL="0" marR="0" rtl="0" algn="l">
                <a:lnSpc>
                  <a:spcPct val="170000"/>
                </a:lnSpc>
                <a:spcBef>
                  <a:spcPts val="0"/>
                </a:spcBef>
                <a:spcAft>
                  <a:spcPts val="0"/>
                </a:spcAft>
                <a:buNone/>
              </a:pPr>
              <a:r>
                <a:rPr b="1" lang="en-US" sz="2200">
                  <a:solidFill>
                    <a:srgbClr val="FFFFFF"/>
                  </a:solidFill>
                  <a:latin typeface="Montserrat"/>
                  <a:ea typeface="Montserrat"/>
                  <a:cs typeface="Montserrat"/>
                  <a:sym typeface="Montserrat"/>
                </a:rPr>
                <a:t>Stock data was analyzed using various calculations, including annualized returns, risk, cumulative returns, Sharpe ratio, and return on investment (ROI).</a:t>
              </a:r>
              <a:endParaRPr/>
            </a:p>
            <a:p>
              <a:pPr indent="0" lvl="0" marL="0" marR="0" rtl="0" algn="l">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a:p>
              <a:pPr indent="-237490" lvl="1" marL="474981" marR="0" rtl="0" algn="l">
                <a:lnSpc>
                  <a:spcPct val="170000"/>
                </a:lnSpc>
                <a:spcBef>
                  <a:spcPts val="0"/>
                </a:spcBef>
                <a:spcAft>
                  <a:spcPts val="0"/>
                </a:spcAft>
                <a:buClr>
                  <a:srgbClr val="FFFFFF"/>
                </a:buClr>
                <a:buSzPts val="2200"/>
                <a:buFont typeface="Arial"/>
                <a:buChar char="•"/>
              </a:pPr>
              <a:r>
                <a:rPr b="1" i="0" lang="en-US" sz="2200" u="none" cap="none" strike="noStrike">
                  <a:solidFill>
                    <a:srgbClr val="FFFFFF"/>
                  </a:solidFill>
                  <a:latin typeface="Montserrat"/>
                  <a:ea typeface="Montserrat"/>
                  <a:cs typeface="Montserrat"/>
                  <a:sym typeface="Montserrat"/>
                </a:rPr>
                <a:t>Portfolio Building</a:t>
              </a:r>
              <a:endParaRPr/>
            </a:p>
            <a:p>
              <a:pPr indent="0" lvl="0" marL="0" marR="0" rtl="0" algn="l">
                <a:lnSpc>
                  <a:spcPct val="170000"/>
                </a:lnSpc>
                <a:spcBef>
                  <a:spcPts val="0"/>
                </a:spcBef>
                <a:spcAft>
                  <a:spcPts val="0"/>
                </a:spcAft>
                <a:buNone/>
              </a:pPr>
              <a:r>
                <a:rPr b="1" lang="en-US" sz="2200">
                  <a:solidFill>
                    <a:srgbClr val="FFFFFF"/>
                  </a:solidFill>
                  <a:latin typeface="Montserrat"/>
                  <a:ea typeface="Montserrat"/>
                  <a:cs typeface="Montserrat"/>
                  <a:sym typeface="Montserrat"/>
                </a:rPr>
                <a:t>After analyzing all the calculations, I built two customized stock portfolios and made sure that they satisfied the preferences and risk appetite of both clients.</a:t>
              </a:r>
              <a:endParaRPr/>
            </a:p>
            <a:p>
              <a:pPr indent="0" lvl="0" marL="0" marR="0" rtl="0" algn="l">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p:nvPr/>
        </p:nvSpPr>
        <p:spPr>
          <a:xfrm rot="8893106">
            <a:off x="10478709" y="-2201364"/>
            <a:ext cx="5402455" cy="5333697"/>
          </a:xfrm>
          <a:custGeom>
            <a:rect b="b" l="l" r="r" t="t"/>
            <a:pathLst>
              <a:path extrusionOk="0" h="5333697" w="5402455">
                <a:moveTo>
                  <a:pt x="0" y="0"/>
                </a:moveTo>
                <a:lnTo>
                  <a:pt x="5402456" y="0"/>
                </a:lnTo>
                <a:lnTo>
                  <a:pt x="5402456" y="5333697"/>
                </a:lnTo>
                <a:lnTo>
                  <a:pt x="0" y="5333697"/>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5"/>
          <p:cNvSpPr/>
          <p:nvPr/>
        </p:nvSpPr>
        <p:spPr>
          <a:xfrm rot="8571448">
            <a:off x="-4868912" y="5201825"/>
            <a:ext cx="7912025" cy="7811327"/>
          </a:xfrm>
          <a:custGeom>
            <a:rect b="b" l="l" r="r" t="t"/>
            <a:pathLst>
              <a:path extrusionOk="0" h="7811327" w="7912025">
                <a:moveTo>
                  <a:pt x="0" y="0"/>
                </a:moveTo>
                <a:lnTo>
                  <a:pt x="7912025" y="0"/>
                </a:lnTo>
                <a:lnTo>
                  <a:pt x="7912025" y="7811326"/>
                </a:lnTo>
                <a:lnTo>
                  <a:pt x="0" y="7811326"/>
                </a:lnTo>
                <a:lnTo>
                  <a:pt x="0" y="0"/>
                </a:lnTo>
                <a:close/>
              </a:path>
            </a:pathLst>
          </a:custGeom>
          <a:blipFill rotWithShape="1">
            <a:blip r:embed="rId3">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5"/>
          <p:cNvSpPr/>
          <p:nvPr/>
        </p:nvSpPr>
        <p:spPr>
          <a:xfrm>
            <a:off x="9144000" y="1429328"/>
            <a:ext cx="14298533" cy="9258300"/>
          </a:xfrm>
          <a:custGeom>
            <a:rect b="b" l="l" r="r" t="t"/>
            <a:pathLst>
              <a:path extrusionOk="0" h="9258300" w="14298533">
                <a:moveTo>
                  <a:pt x="0" y="0"/>
                </a:moveTo>
                <a:lnTo>
                  <a:pt x="14298533" y="0"/>
                </a:lnTo>
                <a:lnTo>
                  <a:pt x="14298533" y="9258300"/>
                </a:lnTo>
                <a:lnTo>
                  <a:pt x="0" y="92583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5"/>
          <p:cNvSpPr/>
          <p:nvPr/>
        </p:nvSpPr>
        <p:spPr>
          <a:xfrm>
            <a:off x="2957442" y="4839425"/>
            <a:ext cx="809453" cy="806418"/>
          </a:xfrm>
          <a:custGeom>
            <a:rect b="b" l="l" r="r" t="t"/>
            <a:pathLst>
              <a:path extrusionOk="0" h="806418" w="809453">
                <a:moveTo>
                  <a:pt x="0" y="0"/>
                </a:moveTo>
                <a:lnTo>
                  <a:pt x="809454" y="0"/>
                </a:lnTo>
                <a:lnTo>
                  <a:pt x="809454" y="806417"/>
                </a:lnTo>
                <a:lnTo>
                  <a:pt x="0" y="80641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5"/>
          <p:cNvSpPr/>
          <p:nvPr/>
        </p:nvSpPr>
        <p:spPr>
          <a:xfrm>
            <a:off x="3075983" y="6651405"/>
            <a:ext cx="690912" cy="627867"/>
          </a:xfrm>
          <a:custGeom>
            <a:rect b="b" l="l" r="r" t="t"/>
            <a:pathLst>
              <a:path extrusionOk="0" h="627867" w="690912">
                <a:moveTo>
                  <a:pt x="0" y="0"/>
                </a:moveTo>
                <a:lnTo>
                  <a:pt x="690913" y="0"/>
                </a:lnTo>
                <a:lnTo>
                  <a:pt x="690913" y="627867"/>
                </a:lnTo>
                <a:lnTo>
                  <a:pt x="0" y="6278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5"/>
          <p:cNvSpPr txBox="1"/>
          <p:nvPr/>
        </p:nvSpPr>
        <p:spPr>
          <a:xfrm>
            <a:off x="2015255" y="2274582"/>
            <a:ext cx="6576058" cy="31031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1547">
                <a:solidFill>
                  <a:srgbClr val="83C566"/>
                </a:solidFill>
                <a:latin typeface="Poppins SemiBold"/>
                <a:ea typeface="Poppins SemiBold"/>
                <a:cs typeface="Poppins SemiBold"/>
                <a:sym typeface="Poppins SemiBold"/>
              </a:rPr>
              <a:t>Sectorial </a:t>
            </a:r>
            <a:r>
              <a:rPr lang="en-US" sz="11547">
                <a:solidFill>
                  <a:srgbClr val="F4C500"/>
                </a:solidFill>
                <a:latin typeface="Poppins SemiBold"/>
                <a:ea typeface="Poppins SemiBold"/>
                <a:cs typeface="Poppins SemiBold"/>
                <a:sym typeface="Poppins SemiBold"/>
              </a:rPr>
              <a:t>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p:nvPr/>
        </p:nvSpPr>
        <p:spPr>
          <a:xfrm>
            <a:off x="11878590" y="7219274"/>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6"/>
          <p:cNvSpPr txBox="1"/>
          <p:nvPr/>
        </p:nvSpPr>
        <p:spPr>
          <a:xfrm>
            <a:off x="12541696" y="7874522"/>
            <a:ext cx="2582851" cy="396874"/>
          </a:xfrm>
          <a:prstGeom prst="rect">
            <a:avLst/>
          </a:prstGeom>
          <a:noFill/>
          <a:ln>
            <a:noFill/>
          </a:ln>
        </p:spPr>
        <p:txBody>
          <a:bodyPr anchorCtr="0" anchor="t" bIns="0" lIns="0" spcFirstLastPara="1" rIns="0" wrap="square" tIns="0">
            <a:spAutoFit/>
          </a:bodyPr>
          <a:lstStyle/>
          <a:p>
            <a:pPr indent="0" lvl="0" marL="0" marR="0" rtl="0" algn="l">
              <a:lnSpc>
                <a:spcPct val="170000"/>
              </a:lnSpc>
              <a:spcBef>
                <a:spcPts val="0"/>
              </a:spcBef>
              <a:spcAft>
                <a:spcPts val="0"/>
              </a:spcAft>
              <a:buNone/>
            </a:pPr>
            <a:r>
              <a:rPr lang="en-US" sz="2000">
                <a:solidFill>
                  <a:srgbClr val="FFFFFF"/>
                </a:solidFill>
                <a:latin typeface="Montserrat"/>
                <a:ea typeface="Montserrat"/>
                <a:cs typeface="Montserrat"/>
                <a:sym typeface="Montserrat"/>
              </a:rPr>
              <a:t>Item Number 3</a:t>
            </a:r>
            <a:endParaRPr/>
          </a:p>
        </p:txBody>
      </p:sp>
      <p:sp>
        <p:nvSpPr>
          <p:cNvPr id="145" name="Google Shape;145;p6"/>
          <p:cNvSpPr/>
          <p:nvPr/>
        </p:nvSpPr>
        <p:spPr>
          <a:xfrm flipH="1">
            <a:off x="15712122" y="-1117994"/>
            <a:ext cx="3685107" cy="4679501"/>
          </a:xfrm>
          <a:custGeom>
            <a:rect b="b" l="l" r="r" t="t"/>
            <a:pathLst>
              <a:path extrusionOk="0" h="4679501" w="3685107">
                <a:moveTo>
                  <a:pt x="3685107" y="0"/>
                </a:moveTo>
                <a:lnTo>
                  <a:pt x="0" y="0"/>
                </a:lnTo>
                <a:lnTo>
                  <a:pt x="0" y="4679501"/>
                </a:lnTo>
                <a:lnTo>
                  <a:pt x="3685107" y="4679501"/>
                </a:lnTo>
                <a:lnTo>
                  <a:pt x="3685107"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6"/>
          <p:cNvSpPr/>
          <p:nvPr/>
        </p:nvSpPr>
        <p:spPr>
          <a:xfrm rot="6508649">
            <a:off x="-1754175" y="-1801494"/>
            <a:ext cx="5733358" cy="566038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6"/>
          <p:cNvSpPr/>
          <p:nvPr/>
        </p:nvSpPr>
        <p:spPr>
          <a:xfrm>
            <a:off x="243649" y="5495516"/>
            <a:ext cx="17819753" cy="4420023"/>
          </a:xfrm>
          <a:custGeom>
            <a:rect b="b" l="l" r="r" t="t"/>
            <a:pathLst>
              <a:path extrusionOk="0" h="4420023" w="17819753">
                <a:moveTo>
                  <a:pt x="0" y="0"/>
                </a:moveTo>
                <a:lnTo>
                  <a:pt x="17819752" y="0"/>
                </a:lnTo>
                <a:lnTo>
                  <a:pt x="17819752" y="4420023"/>
                </a:lnTo>
                <a:lnTo>
                  <a:pt x="0" y="4420023"/>
                </a:lnTo>
                <a:lnTo>
                  <a:pt x="0" y="0"/>
                </a:lnTo>
                <a:close/>
              </a:path>
            </a:pathLst>
          </a:custGeom>
          <a:blipFill rotWithShape="1">
            <a:blip r:embed="rId6">
              <a:alphaModFix/>
            </a:blip>
            <a:stretch>
              <a:fillRect b="-4462" l="-515" r="-515" t="-162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6"/>
          <p:cNvSpPr txBox="1"/>
          <p:nvPr/>
        </p:nvSpPr>
        <p:spPr>
          <a:xfrm>
            <a:off x="4705338" y="631207"/>
            <a:ext cx="887732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Finance Sector</a:t>
            </a:r>
            <a:endParaRPr/>
          </a:p>
        </p:txBody>
      </p:sp>
      <p:grpSp>
        <p:nvGrpSpPr>
          <p:cNvPr id="149" name="Google Shape;149;p6"/>
          <p:cNvGrpSpPr/>
          <p:nvPr/>
        </p:nvGrpSpPr>
        <p:grpSpPr>
          <a:xfrm>
            <a:off x="3198706" y="1928156"/>
            <a:ext cx="11925842" cy="3483918"/>
            <a:chOff x="0" y="-23010"/>
            <a:chExt cx="3140962" cy="917575"/>
          </a:xfrm>
        </p:grpSpPr>
        <p:sp>
          <p:nvSpPr>
            <p:cNvPr id="150" name="Google Shape;150;p6"/>
            <p:cNvSpPr/>
            <p:nvPr/>
          </p:nvSpPr>
          <p:spPr>
            <a:xfrm>
              <a:off x="0" y="0"/>
              <a:ext cx="3131677" cy="814346"/>
            </a:xfrm>
            <a:custGeom>
              <a:rect b="b" l="l" r="r" t="t"/>
              <a:pathLst>
                <a:path extrusionOk="0" h="814346" w="3131677">
                  <a:moveTo>
                    <a:pt x="33206" y="0"/>
                  </a:moveTo>
                  <a:lnTo>
                    <a:pt x="3098472" y="0"/>
                  </a:lnTo>
                  <a:cubicBezTo>
                    <a:pt x="3116811" y="0"/>
                    <a:pt x="3131677" y="14867"/>
                    <a:pt x="3131677" y="33206"/>
                  </a:cubicBezTo>
                  <a:lnTo>
                    <a:pt x="3131677" y="781140"/>
                  </a:lnTo>
                  <a:cubicBezTo>
                    <a:pt x="3131677" y="789947"/>
                    <a:pt x="3128179" y="798393"/>
                    <a:pt x="3121952" y="804620"/>
                  </a:cubicBezTo>
                  <a:cubicBezTo>
                    <a:pt x="3115724" y="810848"/>
                    <a:pt x="3107278" y="814346"/>
                    <a:pt x="3098472" y="814346"/>
                  </a:cubicBezTo>
                  <a:lnTo>
                    <a:pt x="33206" y="814346"/>
                  </a:lnTo>
                  <a:cubicBezTo>
                    <a:pt x="14867" y="814346"/>
                    <a:pt x="0" y="799479"/>
                    <a:pt x="0" y="781140"/>
                  </a:cubicBezTo>
                  <a:lnTo>
                    <a:pt x="0" y="33206"/>
                  </a:lnTo>
                  <a:cubicBezTo>
                    <a:pt x="0" y="14867"/>
                    <a:pt x="14867" y="0"/>
                    <a:pt x="33206"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6"/>
            <p:cNvSpPr txBox="1"/>
            <p:nvPr/>
          </p:nvSpPr>
          <p:spPr>
            <a:xfrm>
              <a:off x="9285" y="-23010"/>
              <a:ext cx="3131677"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The finance sector experienced a crisis in March 2020 because of the COVID-19 pandemic. Although many stocks in the sector were adversely affected, there has been a partial recovery. Notably, Morgan Stanley and Goldman Sachs have demonstrated better performance compared to other stocks.</a:t>
              </a:r>
              <a:endParaRPr/>
            </a:p>
            <a:p>
              <a:pPr indent="0" lvl="0" marL="0" marR="0" rtl="0" algn="ctr">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p:nvPr/>
        </p:nvSpPr>
        <p:spPr>
          <a:xfrm>
            <a:off x="11878590" y="7219274"/>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7"/>
          <p:cNvSpPr/>
          <p:nvPr/>
        </p:nvSpPr>
        <p:spPr>
          <a:xfrm flipH="1">
            <a:off x="15712122" y="-1117994"/>
            <a:ext cx="3685107" cy="4679501"/>
          </a:xfrm>
          <a:custGeom>
            <a:rect b="b" l="l" r="r" t="t"/>
            <a:pathLst>
              <a:path extrusionOk="0" h="4679501" w="3685107">
                <a:moveTo>
                  <a:pt x="3685107" y="0"/>
                </a:moveTo>
                <a:lnTo>
                  <a:pt x="0" y="0"/>
                </a:lnTo>
                <a:lnTo>
                  <a:pt x="0" y="4679501"/>
                </a:lnTo>
                <a:lnTo>
                  <a:pt x="3685107" y="4679501"/>
                </a:lnTo>
                <a:lnTo>
                  <a:pt x="3685107"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7"/>
          <p:cNvSpPr/>
          <p:nvPr/>
        </p:nvSpPr>
        <p:spPr>
          <a:xfrm rot="6508649">
            <a:off x="-1754175" y="-1801494"/>
            <a:ext cx="5733358" cy="566038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9" name="Google Shape;159;p7"/>
          <p:cNvGrpSpPr/>
          <p:nvPr/>
        </p:nvGrpSpPr>
        <p:grpSpPr>
          <a:xfrm>
            <a:off x="3198706" y="1617704"/>
            <a:ext cx="11890588" cy="3489788"/>
            <a:chOff x="0" y="-104775"/>
            <a:chExt cx="3131677" cy="919121"/>
          </a:xfrm>
        </p:grpSpPr>
        <p:sp>
          <p:nvSpPr>
            <p:cNvPr id="160" name="Google Shape;160;p7"/>
            <p:cNvSpPr/>
            <p:nvPr/>
          </p:nvSpPr>
          <p:spPr>
            <a:xfrm>
              <a:off x="0" y="0"/>
              <a:ext cx="3131677" cy="814346"/>
            </a:xfrm>
            <a:custGeom>
              <a:rect b="b" l="l" r="r" t="t"/>
              <a:pathLst>
                <a:path extrusionOk="0" h="814346" w="3131677">
                  <a:moveTo>
                    <a:pt x="33206" y="0"/>
                  </a:moveTo>
                  <a:lnTo>
                    <a:pt x="3098472" y="0"/>
                  </a:lnTo>
                  <a:cubicBezTo>
                    <a:pt x="3116811" y="0"/>
                    <a:pt x="3131677" y="14867"/>
                    <a:pt x="3131677" y="33206"/>
                  </a:cubicBezTo>
                  <a:lnTo>
                    <a:pt x="3131677" y="781140"/>
                  </a:lnTo>
                  <a:cubicBezTo>
                    <a:pt x="3131677" y="789947"/>
                    <a:pt x="3128179" y="798393"/>
                    <a:pt x="3121952" y="804620"/>
                  </a:cubicBezTo>
                  <a:cubicBezTo>
                    <a:pt x="3115724" y="810848"/>
                    <a:pt x="3107278" y="814346"/>
                    <a:pt x="3098472" y="814346"/>
                  </a:cubicBezTo>
                  <a:lnTo>
                    <a:pt x="33206" y="814346"/>
                  </a:lnTo>
                  <a:cubicBezTo>
                    <a:pt x="14867" y="814346"/>
                    <a:pt x="0" y="799479"/>
                    <a:pt x="0" y="781140"/>
                  </a:cubicBezTo>
                  <a:lnTo>
                    <a:pt x="0" y="33206"/>
                  </a:lnTo>
                  <a:cubicBezTo>
                    <a:pt x="0" y="14867"/>
                    <a:pt x="14867" y="0"/>
                    <a:pt x="33206"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7"/>
            <p:cNvSpPr txBox="1"/>
            <p:nvPr/>
          </p:nvSpPr>
          <p:spPr>
            <a:xfrm>
              <a:off x="0" y="-104775"/>
              <a:ext cx="3131677"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The Technology Sector, like many other industries, faced a crisis in March 2020 amid the Covid Pandemic; however, its recovery has been noteworthy. Companies like Microsoft, Amazon, Apple, Facebook, and Google demonstrated robust performance, aligning with the overall market index. In contrast, IBM has consistently underperformed compared to its sector peers over the years.</a:t>
              </a:r>
              <a:endParaRPr/>
            </a:p>
          </p:txBody>
        </p:sp>
      </p:grpSp>
      <p:sp>
        <p:nvSpPr>
          <p:cNvPr id="162" name="Google Shape;162;p7"/>
          <p:cNvSpPr/>
          <p:nvPr/>
        </p:nvSpPr>
        <p:spPr>
          <a:xfrm>
            <a:off x="164167" y="5383717"/>
            <a:ext cx="17959665" cy="4505551"/>
          </a:xfrm>
          <a:custGeom>
            <a:rect b="b" l="l" r="r" t="t"/>
            <a:pathLst>
              <a:path extrusionOk="0" h="4505551" w="17959665">
                <a:moveTo>
                  <a:pt x="0" y="0"/>
                </a:moveTo>
                <a:lnTo>
                  <a:pt x="17959666" y="0"/>
                </a:lnTo>
                <a:lnTo>
                  <a:pt x="17959666" y="4505552"/>
                </a:lnTo>
                <a:lnTo>
                  <a:pt x="0" y="4505552"/>
                </a:lnTo>
                <a:lnTo>
                  <a:pt x="0" y="0"/>
                </a:lnTo>
                <a:close/>
              </a:path>
            </a:pathLst>
          </a:custGeom>
          <a:blipFill rotWithShape="1">
            <a:blip r:embed="rId6">
              <a:alphaModFix/>
            </a:blip>
            <a:stretch>
              <a:fillRect b="-1610" l="0" r="0" t="-161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7"/>
          <p:cNvSpPr txBox="1"/>
          <p:nvPr/>
        </p:nvSpPr>
        <p:spPr>
          <a:xfrm>
            <a:off x="4705338" y="631207"/>
            <a:ext cx="887732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Technology  Sector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p:nvPr/>
        </p:nvSpPr>
        <p:spPr>
          <a:xfrm>
            <a:off x="11878590" y="7276824"/>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8"/>
          <p:cNvSpPr/>
          <p:nvPr/>
        </p:nvSpPr>
        <p:spPr>
          <a:xfrm flipH="1">
            <a:off x="15712122" y="-1060444"/>
            <a:ext cx="3685107" cy="4679501"/>
          </a:xfrm>
          <a:custGeom>
            <a:rect b="b" l="l" r="r" t="t"/>
            <a:pathLst>
              <a:path extrusionOk="0" h="4679501" w="3685107">
                <a:moveTo>
                  <a:pt x="3685107" y="0"/>
                </a:moveTo>
                <a:lnTo>
                  <a:pt x="0" y="0"/>
                </a:lnTo>
                <a:lnTo>
                  <a:pt x="0" y="4679501"/>
                </a:lnTo>
                <a:lnTo>
                  <a:pt x="3685107" y="4679501"/>
                </a:lnTo>
                <a:lnTo>
                  <a:pt x="3685107"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8"/>
          <p:cNvSpPr/>
          <p:nvPr/>
        </p:nvSpPr>
        <p:spPr>
          <a:xfrm rot="6508649">
            <a:off x="-1754175" y="-1743944"/>
            <a:ext cx="5733358" cy="566038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1" name="Google Shape;171;p8"/>
          <p:cNvGrpSpPr/>
          <p:nvPr/>
        </p:nvGrpSpPr>
        <p:grpSpPr>
          <a:xfrm>
            <a:off x="2822474" y="1675254"/>
            <a:ext cx="12266820" cy="3489788"/>
            <a:chOff x="0" y="-104775"/>
            <a:chExt cx="3131677" cy="919121"/>
          </a:xfrm>
        </p:grpSpPr>
        <p:sp>
          <p:nvSpPr>
            <p:cNvPr id="172" name="Google Shape;172;p8"/>
            <p:cNvSpPr/>
            <p:nvPr/>
          </p:nvSpPr>
          <p:spPr>
            <a:xfrm>
              <a:off x="0" y="0"/>
              <a:ext cx="3131677" cy="814346"/>
            </a:xfrm>
            <a:custGeom>
              <a:rect b="b" l="l" r="r" t="t"/>
              <a:pathLst>
                <a:path extrusionOk="0" h="814346" w="3131677">
                  <a:moveTo>
                    <a:pt x="33206" y="0"/>
                  </a:moveTo>
                  <a:lnTo>
                    <a:pt x="3098472" y="0"/>
                  </a:lnTo>
                  <a:cubicBezTo>
                    <a:pt x="3116811" y="0"/>
                    <a:pt x="3131677" y="14867"/>
                    <a:pt x="3131677" y="33206"/>
                  </a:cubicBezTo>
                  <a:lnTo>
                    <a:pt x="3131677" y="781140"/>
                  </a:lnTo>
                  <a:cubicBezTo>
                    <a:pt x="3131677" y="789947"/>
                    <a:pt x="3128179" y="798393"/>
                    <a:pt x="3121952" y="804620"/>
                  </a:cubicBezTo>
                  <a:cubicBezTo>
                    <a:pt x="3115724" y="810848"/>
                    <a:pt x="3107278" y="814346"/>
                    <a:pt x="3098472" y="814346"/>
                  </a:cubicBezTo>
                  <a:lnTo>
                    <a:pt x="33206" y="814346"/>
                  </a:lnTo>
                  <a:cubicBezTo>
                    <a:pt x="14867" y="814346"/>
                    <a:pt x="0" y="799479"/>
                    <a:pt x="0" y="781140"/>
                  </a:cubicBezTo>
                  <a:lnTo>
                    <a:pt x="0" y="33206"/>
                  </a:lnTo>
                  <a:cubicBezTo>
                    <a:pt x="0" y="14867"/>
                    <a:pt x="14867" y="0"/>
                    <a:pt x="33206"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8"/>
            <p:cNvSpPr txBox="1"/>
            <p:nvPr/>
          </p:nvSpPr>
          <p:spPr>
            <a:xfrm>
              <a:off x="57576" y="-104775"/>
              <a:ext cx="3074101"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Despite the COVID-19 pandemic in March 2020, The pharmaceutical and healthcare sector has demonstrated impressive recovery, particularly with the increasing health consciousness among people. However, Bausch Health's performance has been consistently poor compared to other stocks in the sector.</a:t>
              </a:r>
              <a:endParaRPr/>
            </a:p>
          </p:txBody>
        </p:sp>
      </p:grpSp>
      <p:sp>
        <p:nvSpPr>
          <p:cNvPr id="174" name="Google Shape;174;p8"/>
          <p:cNvSpPr/>
          <p:nvPr/>
        </p:nvSpPr>
        <p:spPr>
          <a:xfrm>
            <a:off x="90483" y="5527592"/>
            <a:ext cx="17735320" cy="4498652"/>
          </a:xfrm>
          <a:custGeom>
            <a:rect b="b" l="l" r="r" t="t"/>
            <a:pathLst>
              <a:path extrusionOk="0" h="4498652" w="17735320">
                <a:moveTo>
                  <a:pt x="0" y="0"/>
                </a:moveTo>
                <a:lnTo>
                  <a:pt x="17735321" y="0"/>
                </a:lnTo>
                <a:lnTo>
                  <a:pt x="17735321" y="4498652"/>
                </a:lnTo>
                <a:lnTo>
                  <a:pt x="0" y="44986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txBox="1"/>
          <p:nvPr/>
        </p:nvSpPr>
        <p:spPr>
          <a:xfrm>
            <a:off x="4705338" y="688757"/>
            <a:ext cx="887732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Pharma Sector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p:nvPr/>
        </p:nvSpPr>
        <p:spPr>
          <a:xfrm>
            <a:off x="11878590" y="7219274"/>
            <a:ext cx="375904" cy="375904"/>
          </a:xfrm>
          <a:custGeom>
            <a:rect b="b" l="l" r="r" t="t"/>
            <a:pathLst>
              <a:path extrusionOk="0" h="375904" w="375904">
                <a:moveTo>
                  <a:pt x="0" y="0"/>
                </a:moveTo>
                <a:lnTo>
                  <a:pt x="375904" y="0"/>
                </a:lnTo>
                <a:lnTo>
                  <a:pt x="375904" y="375904"/>
                </a:lnTo>
                <a:lnTo>
                  <a:pt x="0" y="3759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9"/>
          <p:cNvSpPr/>
          <p:nvPr/>
        </p:nvSpPr>
        <p:spPr>
          <a:xfrm flipH="1">
            <a:off x="15712122" y="-1117994"/>
            <a:ext cx="3685107" cy="4679501"/>
          </a:xfrm>
          <a:custGeom>
            <a:rect b="b" l="l" r="r" t="t"/>
            <a:pathLst>
              <a:path extrusionOk="0" h="4679501" w="3685107">
                <a:moveTo>
                  <a:pt x="3685107" y="0"/>
                </a:moveTo>
                <a:lnTo>
                  <a:pt x="0" y="0"/>
                </a:lnTo>
                <a:lnTo>
                  <a:pt x="0" y="4679501"/>
                </a:lnTo>
                <a:lnTo>
                  <a:pt x="3685107" y="4679501"/>
                </a:lnTo>
                <a:lnTo>
                  <a:pt x="3685107"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9"/>
          <p:cNvSpPr/>
          <p:nvPr/>
        </p:nvSpPr>
        <p:spPr>
          <a:xfrm rot="6508649">
            <a:off x="-1754175" y="-1801494"/>
            <a:ext cx="5733358" cy="5660388"/>
          </a:xfrm>
          <a:custGeom>
            <a:rect b="b" l="l" r="r" t="t"/>
            <a:pathLst>
              <a:path extrusionOk="0" h="5660388" w="5733358">
                <a:moveTo>
                  <a:pt x="0" y="0"/>
                </a:moveTo>
                <a:lnTo>
                  <a:pt x="5733357" y="0"/>
                </a:lnTo>
                <a:lnTo>
                  <a:pt x="5733357" y="5660388"/>
                </a:lnTo>
                <a:lnTo>
                  <a:pt x="0" y="5660388"/>
                </a:lnTo>
                <a:lnTo>
                  <a:pt x="0" y="0"/>
                </a:lnTo>
                <a:close/>
              </a:path>
            </a:pathLst>
          </a:custGeom>
          <a:blipFill rotWithShape="1">
            <a:blip r:embed="rId5">
              <a:alphaModFix amt="4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3" name="Google Shape;183;p9"/>
          <p:cNvGrpSpPr/>
          <p:nvPr/>
        </p:nvGrpSpPr>
        <p:grpSpPr>
          <a:xfrm>
            <a:off x="3198706" y="1617704"/>
            <a:ext cx="11890588" cy="3489788"/>
            <a:chOff x="0" y="-104775"/>
            <a:chExt cx="3131677" cy="919121"/>
          </a:xfrm>
        </p:grpSpPr>
        <p:sp>
          <p:nvSpPr>
            <p:cNvPr id="184" name="Google Shape;184;p9"/>
            <p:cNvSpPr/>
            <p:nvPr/>
          </p:nvSpPr>
          <p:spPr>
            <a:xfrm>
              <a:off x="0" y="0"/>
              <a:ext cx="3131677" cy="814346"/>
            </a:xfrm>
            <a:custGeom>
              <a:rect b="b" l="l" r="r" t="t"/>
              <a:pathLst>
                <a:path extrusionOk="0" h="814346" w="3131677">
                  <a:moveTo>
                    <a:pt x="33206" y="0"/>
                  </a:moveTo>
                  <a:lnTo>
                    <a:pt x="3098472" y="0"/>
                  </a:lnTo>
                  <a:cubicBezTo>
                    <a:pt x="3116811" y="0"/>
                    <a:pt x="3131677" y="14867"/>
                    <a:pt x="3131677" y="33206"/>
                  </a:cubicBezTo>
                  <a:lnTo>
                    <a:pt x="3131677" y="781140"/>
                  </a:lnTo>
                  <a:cubicBezTo>
                    <a:pt x="3131677" y="789947"/>
                    <a:pt x="3128179" y="798393"/>
                    <a:pt x="3121952" y="804620"/>
                  </a:cubicBezTo>
                  <a:cubicBezTo>
                    <a:pt x="3115724" y="810848"/>
                    <a:pt x="3107278" y="814346"/>
                    <a:pt x="3098472" y="814346"/>
                  </a:cubicBezTo>
                  <a:lnTo>
                    <a:pt x="33206" y="814346"/>
                  </a:lnTo>
                  <a:cubicBezTo>
                    <a:pt x="14867" y="814346"/>
                    <a:pt x="0" y="799479"/>
                    <a:pt x="0" y="781140"/>
                  </a:cubicBezTo>
                  <a:lnTo>
                    <a:pt x="0" y="33206"/>
                  </a:lnTo>
                  <a:cubicBezTo>
                    <a:pt x="0" y="14867"/>
                    <a:pt x="14867" y="0"/>
                    <a:pt x="33206" y="0"/>
                  </a:cubicBezTo>
                  <a:close/>
                </a:path>
              </a:pathLst>
            </a:custGeom>
            <a:solidFill>
              <a:srgbClr val="F4C5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9"/>
            <p:cNvSpPr txBox="1"/>
            <p:nvPr/>
          </p:nvSpPr>
          <p:spPr>
            <a:xfrm>
              <a:off x="0" y="-104775"/>
              <a:ext cx="3111162" cy="917575"/>
            </a:xfrm>
            <a:prstGeom prst="rect">
              <a:avLst/>
            </a:prstGeom>
            <a:noFill/>
            <a:ln>
              <a:noFill/>
            </a:ln>
          </p:spPr>
          <p:txBody>
            <a:bodyPr anchorCtr="0" anchor="ctr" bIns="50800" lIns="50800" spcFirstLastPara="1" rIns="50800" wrap="square" tIns="50800">
              <a:noAutofit/>
            </a:bodyPr>
            <a:lstStyle/>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The COVID-19 pandemic had a devastating impact on the</a:t>
              </a:r>
              <a:endParaRPr/>
            </a:p>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aviation sector and despite the subsequent rise in the market index, it has</a:t>
              </a:r>
              <a:endParaRPr/>
            </a:p>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struggled to recover since then primarily because individuals remain hesitant</a:t>
              </a:r>
              <a:endParaRPr/>
            </a:p>
            <a:p>
              <a:pPr indent="0" lvl="0" marL="0" marR="0" rtl="0" algn="ctr">
                <a:lnSpc>
                  <a:spcPct val="170000"/>
                </a:lnSpc>
                <a:spcBef>
                  <a:spcPts val="0"/>
                </a:spcBef>
                <a:spcAft>
                  <a:spcPts val="0"/>
                </a:spcAft>
                <a:buNone/>
              </a:pPr>
              <a:r>
                <a:rPr b="1" lang="en-US" sz="2200">
                  <a:solidFill>
                    <a:srgbClr val="FFFFFF"/>
                  </a:solidFill>
                  <a:latin typeface="Montserrat"/>
                  <a:ea typeface="Montserrat"/>
                  <a:cs typeface="Montserrat"/>
                  <a:sym typeface="Montserrat"/>
                </a:rPr>
                <a:t>to engage in travel activities.</a:t>
              </a:r>
              <a:endParaRPr/>
            </a:p>
            <a:p>
              <a:pPr indent="0" lvl="0" marL="0" marR="0" rtl="0" algn="ctr">
                <a:lnSpc>
                  <a:spcPct val="170000"/>
                </a:lnSpc>
                <a:spcBef>
                  <a:spcPts val="0"/>
                </a:spcBef>
                <a:spcAft>
                  <a:spcPts val="0"/>
                </a:spcAft>
                <a:buNone/>
              </a:pPr>
              <a:r>
                <a:t/>
              </a:r>
              <a:endParaRPr b="1" sz="2200">
                <a:solidFill>
                  <a:srgbClr val="FFFFFF"/>
                </a:solidFill>
                <a:latin typeface="Montserrat"/>
                <a:ea typeface="Montserrat"/>
                <a:cs typeface="Montserrat"/>
                <a:sym typeface="Montserrat"/>
              </a:endParaRPr>
            </a:p>
          </p:txBody>
        </p:sp>
      </p:grpSp>
      <p:sp>
        <p:nvSpPr>
          <p:cNvPr id="186" name="Google Shape;186;p9"/>
          <p:cNvSpPr/>
          <p:nvPr/>
        </p:nvSpPr>
        <p:spPr>
          <a:xfrm>
            <a:off x="258904" y="5470042"/>
            <a:ext cx="17770192" cy="4524033"/>
          </a:xfrm>
          <a:custGeom>
            <a:rect b="b" l="l" r="r" t="t"/>
            <a:pathLst>
              <a:path extrusionOk="0" h="4524033" w="17770192">
                <a:moveTo>
                  <a:pt x="0" y="0"/>
                </a:moveTo>
                <a:lnTo>
                  <a:pt x="17770192" y="0"/>
                </a:lnTo>
                <a:lnTo>
                  <a:pt x="17770192" y="4524033"/>
                </a:lnTo>
                <a:lnTo>
                  <a:pt x="0" y="452403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9"/>
          <p:cNvSpPr txBox="1"/>
          <p:nvPr/>
        </p:nvSpPr>
        <p:spPr>
          <a:xfrm>
            <a:off x="4705338" y="631207"/>
            <a:ext cx="8877323" cy="110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6753">
                <a:solidFill>
                  <a:srgbClr val="83C566"/>
                </a:solidFill>
                <a:latin typeface="Poppins SemiBold"/>
                <a:ea typeface="Poppins SemiBold"/>
                <a:cs typeface="Poppins SemiBold"/>
                <a:sym typeface="Poppins SemiBold"/>
              </a:rPr>
              <a:t>Aviation Sector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